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54" r:id="rId2"/>
  </p:sldMasterIdLst>
  <p:notesMasterIdLst>
    <p:notesMasterId r:id="rId32"/>
  </p:notesMasterIdLst>
  <p:handoutMasterIdLst>
    <p:handoutMasterId r:id="rId33"/>
  </p:handoutMasterIdLst>
  <p:sldIdLst>
    <p:sldId id="705" r:id="rId3"/>
    <p:sldId id="983" r:id="rId4"/>
    <p:sldId id="896" r:id="rId5"/>
    <p:sldId id="897" r:id="rId6"/>
    <p:sldId id="1005" r:id="rId7"/>
    <p:sldId id="899" r:id="rId8"/>
    <p:sldId id="996" r:id="rId9"/>
    <p:sldId id="1001" r:id="rId10"/>
    <p:sldId id="937" r:id="rId11"/>
    <p:sldId id="999" r:id="rId12"/>
    <p:sldId id="938" r:id="rId13"/>
    <p:sldId id="984" r:id="rId14"/>
    <p:sldId id="940" r:id="rId15"/>
    <p:sldId id="954" r:id="rId16"/>
    <p:sldId id="985" r:id="rId17"/>
    <p:sldId id="986" r:id="rId18"/>
    <p:sldId id="975" r:id="rId19"/>
    <p:sldId id="1004" r:id="rId20"/>
    <p:sldId id="997" r:id="rId21"/>
    <p:sldId id="943" r:id="rId22"/>
    <p:sldId id="942" r:id="rId23"/>
    <p:sldId id="988" r:id="rId24"/>
    <p:sldId id="945" r:id="rId25"/>
    <p:sldId id="946" r:id="rId26"/>
    <p:sldId id="948" r:id="rId27"/>
    <p:sldId id="1002" r:id="rId28"/>
    <p:sldId id="991" r:id="rId29"/>
    <p:sldId id="950" r:id="rId30"/>
    <p:sldId id="995" r:id="rId31"/>
  </p:sldIdLst>
  <p:sldSz cx="12192000" cy="6858000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ostiau Tony" initials="PT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FF"/>
    <a:srgbClr val="2121FF"/>
    <a:srgbClr val="007A37"/>
    <a:srgbClr val="FFFFFF"/>
    <a:srgbClr val="F48020"/>
    <a:srgbClr val="E76F0B"/>
    <a:srgbClr val="F7A45F"/>
    <a:srgbClr val="C9C400"/>
    <a:srgbClr val="FFECAF"/>
    <a:srgbClr val="2F2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9" autoAdjust="0"/>
    <p:restoredTop sz="60872" autoAdjust="0"/>
  </p:normalViewPr>
  <p:slideViewPr>
    <p:cSldViewPr>
      <p:cViewPr varScale="1">
        <p:scale>
          <a:sx n="57" d="100"/>
          <a:sy n="57" d="100"/>
        </p:scale>
        <p:origin x="1685" y="1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013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" y="742950"/>
            <a:ext cx="6604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7B955B-9B3C-2647-95FD-E9C749E36CDB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Hello, everyone.</a:t>
            </a:r>
            <a:r>
              <a:rPr lang="en-US" baseline="0" dirty="0" smtClean="0"/>
              <a:t> </a:t>
            </a:r>
            <a:r>
              <a:rPr lang="en-US" dirty="0" smtClean="0"/>
              <a:t>Thanks for coming.</a:t>
            </a:r>
            <a:r>
              <a:rPr lang="en-US" dirty="0" smtClean="0">
                <a:latin typeface="Arial" charset="0"/>
              </a:rPr>
              <a:t>, my name is </a:t>
            </a:r>
            <a:r>
              <a:rPr lang="en-US" dirty="0" err="1" smtClean="0">
                <a:latin typeface="Arial" charset="0"/>
              </a:rPr>
              <a:t>ouared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abdelkader</a:t>
            </a:r>
            <a:r>
              <a:rPr lang="en-US" dirty="0" smtClean="0">
                <a:latin typeface="Arial" charset="0"/>
              </a:rPr>
              <a:t> I’m a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post doc researcher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from </a:t>
            </a:r>
            <a:r>
              <a:rPr lang="en-US" dirty="0" smtClean="0"/>
              <a:t>Faculty of Computer Science / </a:t>
            </a:r>
            <a:r>
              <a:rPr lang="en-US" dirty="0" err="1" smtClean="0"/>
              <a:t>NaDI</a:t>
            </a:r>
            <a:r>
              <a:rPr lang="en-US" dirty="0" smtClean="0"/>
              <a:t>, University of Namur </a:t>
            </a:r>
            <a:r>
              <a:rPr lang="en-US" dirty="0" err="1" smtClean="0"/>
              <a:t>Namur</a:t>
            </a:r>
            <a:r>
              <a:rPr lang="en-US" dirty="0" smtClean="0"/>
              <a:t>, Belgium 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it my pleasure to be here with you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In this presentation, </a:t>
            </a:r>
            <a:r>
              <a:rPr lang="en-US" dirty="0" err="1" smtClean="0">
                <a:latin typeface="Arial" charset="0"/>
              </a:rPr>
              <a:t>i</a:t>
            </a:r>
            <a:r>
              <a:rPr lang="en-US" dirty="0" smtClean="0">
                <a:latin typeface="Arial" charset="0"/>
              </a:rPr>
              <a:t> will share with you a part of my research </a:t>
            </a:r>
            <a:r>
              <a:rPr lang="en-US" dirty="0" err="1" smtClean="0">
                <a:latin typeface="Arial" charset="0"/>
              </a:rPr>
              <a:t>intitiled</a:t>
            </a:r>
            <a:r>
              <a:rPr lang="en-US" dirty="0" smtClean="0">
                <a:latin typeface="Arial" charset="0"/>
              </a:rPr>
              <a:t>:</a:t>
            </a:r>
          </a:p>
          <a:p>
            <a:pPr algn="l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Towards The Systematic Design of Model Animation: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Key Ingredients and General Guidelines</a:t>
            </a:r>
            <a:endParaRPr lang="en-GB" sz="1200" kern="1200" dirty="0" smtClean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order to ensure this coordination between animation and transformation, we decide decoupling TUs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AUs.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MT is decomposed into smaller TU and the animations that are accessed by the TU are represented in the respective unit.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indent="0" rtl="0">
              <a:buFontTx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To achieve more flexibility in MA animation and Enable the reuse of AUs , the concept of mapping will be used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different mapping scenarios: 1-to-1, N-to-1, 1-to-N, N-to-M  for relating  Each the TUs and the AUs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first scenario of mapping, we attach one AU to one AU . This means that that a single UT to be visualized in multiple MA ( flexibility concept)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-Second, we attach many more granular  sets of AUs with  one TU.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And we can reuse AU for several TU of different DSL.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6690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components for designing MA Tools (</a:t>
            </a:r>
            <a:r>
              <a:rPr lang="en-US" sz="1200" b="0" dirty="0" smtClean="0">
                <a:solidFill>
                  <a:srgbClr val="FF0000"/>
                </a:solidFill>
              </a:rPr>
              <a:t>Enable the reuse of AUs </a:t>
            </a:r>
            <a:r>
              <a:rPr lang="en-US" sz="1200" b="0" baseline="0" dirty="0" smtClean="0">
                <a:solidFill>
                  <a:srgbClr val="FF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For different DSL)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Three Key Challenges must be discussed: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261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discuss the three challenge, 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onsider the Turing Machine presented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in this figure,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execution of the machine begins from the START state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 state 3,</a:t>
            </a:r>
          </a:p>
          <a:p>
            <a:pPr rtl="0"/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Each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transition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means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read one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character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 the current cell </a:t>
            </a:r>
            <a:endParaRPr lang="en-US" b="0" dirty="0" smtClean="0">
              <a:effectLst/>
            </a:endParaRP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system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presented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by a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Simple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857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Visual Aspect or Concrete Syntax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665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explain the challenges related to a complex rendering patterns,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let’s consider the following example that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illustate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FSM , 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ere we have the visual representation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(Kind state : symbol for INITIAL and FINAL states and transition)</a:t>
            </a:r>
          </a:p>
          <a:p>
            <a:pPr marL="171450" indent="-171450" rtl="0">
              <a:buFontTx/>
              <a:buChar char="-"/>
            </a:pPr>
            <a:r>
              <a:rPr lang="en-US" b="0" dirty="0" smtClean="0">
                <a:effectLst/>
              </a:rPr>
              <a:t>We can consider three Usage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element can be mapped by visual element of concrete syntax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For instance the state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can be represent by a class State that is a generalization of three class initial, final and regular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So, to visualize this model, we associate for each class the corresponding visual element of the CS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99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Other representation of the State symbol  based on enumerate these three kind of states, 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case to visualize the CS , we must write the queries explicitly using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query languages (like OCL-style constraint.) to define the rendering function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381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third scenario, the INITIAL, FINAL  and REGULAR states are defined based on references.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Son to definition the rendering function is the set of OCL expression  based on references evaluation</a:t>
            </a:r>
            <a:endParaRPr lang="en-US" b="0" dirty="0" smtClean="0">
              <a:effectLst/>
            </a:endParaRPr>
          </a:p>
          <a:p>
            <a:endParaRPr lang="fr-FR" dirty="0" smtClean="0"/>
          </a:p>
          <a:p>
            <a:r>
              <a:rPr lang="en-US" dirty="0" smtClean="0"/>
              <a:t>From this example, one can see from</a:t>
            </a:r>
            <a:r>
              <a:rPr lang="en-US" baseline="0" dirty="0" smtClean="0"/>
              <a:t> </a:t>
            </a:r>
            <a:r>
              <a:rPr lang="en-US" dirty="0" smtClean="0"/>
              <a:t>a simple DSL ,</a:t>
            </a:r>
            <a:r>
              <a:rPr lang="en-US" baseline="0" dirty="0" smtClean="0"/>
              <a:t> a </a:t>
            </a:r>
            <a:r>
              <a:rPr lang="en-US" dirty="0" smtClean="0"/>
              <a:t>multiple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rendering </a:t>
            </a:r>
            <a:r>
              <a:rPr lang="en-US" dirty="0" smtClean="0"/>
              <a:t>scenarios that must be considered</a:t>
            </a:r>
          </a:p>
          <a:p>
            <a:r>
              <a:rPr lang="en-US" dirty="0" smtClean="0"/>
              <a:t>In fact, we need a complex rendering patterns to handle these scenarios,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17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Other properties must be considered to define the rendering function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-&gt;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 to provide “snapping” capabilities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animation of this model can be define in multi way.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Let consider a example of FSM DSL,  here we have  two categories  of Animations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Showing the progression on the word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Showing the FSM’s current state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to animate the fire unit transformation that is inside the accept transformation, we can consider alternative representation with designers preferences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sequential mode: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concurrent mode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third approach is to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provide this variability in animation  specification, we must provide Providing “snapping” capabilities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399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Other properties must be considered in rendering function is to Integrating “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insideness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” natively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more understand the problem, consider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 scenario of Pacman game when persona Pacman eats ghost</a:t>
            </a:r>
            <a:endParaRPr lang="en-US" b="0" dirty="0" smtClean="0">
              <a:effectLst/>
            </a:endParaRPr>
          </a:p>
          <a:p>
            <a:pPr marL="0" indent="0" rtl="0">
              <a:buFontTx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As we can see,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illusion can be specifies by sequence of animation in sequential and parallel mode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So a complex visual effect, can obtained by  Sequences  of  images chained to show this illusion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88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Complex Rendering Patterns, we must support animations natively, regarding the high demands of UI/UX design usability,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feature means the capabilities to assist designers create a successful animation by browsing the existing graphical element, enriching, editing and customizing them.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we believe that providing a  visual language, allows designers to take advantage of flexibility and reusability of its library component.</a:t>
            </a: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 A Visual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language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provide  AM design elements as a visual interface to allows editing of the properties of the selected elements in the canvas and makes a drug-and-drop style for the animation building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make it more 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design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flexible and fully unlock the CM engineering potential.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58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dirty="0" smtClean="0"/>
              <a:t>Let </a:t>
            </a:r>
            <a:r>
              <a:rPr lang="en-US" dirty="0" smtClean="0"/>
              <a:t>me start by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 example of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 Animator </a:t>
            </a: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As you can see,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video illustrates a simulation visualization of the Supply Chain system through a Model Animator.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example  the simulation behind was animation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provide more transparency  and information  on how this system under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design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behaves</a:t>
            </a: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steps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simulations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can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smtClean="0"/>
              <a:t>perceive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by updating its visual elements attribute like changing color and position objects</a:t>
            </a:r>
          </a:p>
          <a:p>
            <a:pPr marL="0" indent="0" rtl="0">
              <a:buFontTx/>
              <a:buNone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animation enables designers and end users to trust, understand and monitor the system under design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368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 we move to the second challenges :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MA Specification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414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Following the approach in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Syriani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et al., 2014 for Model Transformation, we need to decouple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      Model Animation Effects, from</a:t>
            </a: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      Model Animation Scheduling</a:t>
            </a:r>
          </a:p>
          <a:p>
            <a:pPr rtl="0" fontAlgn="base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 overview of this architecture is shown in this Figure.</a:t>
            </a:r>
          </a:p>
          <a:p>
            <a:pPr rtl="0" fontAlgn="base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primitive blocks of animation can be selected from a library</a:t>
            </a:r>
          </a:p>
          <a:p>
            <a:pPr rtl="0" fontAlgn="base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animation effect can be scheduled using composer and attached to the target element of the concrete syntax  using a simple drag-and-drop interface</a:t>
            </a:r>
          </a:p>
          <a:p>
            <a:pPr rtl="0" fontAlgn="base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 fontAlgn="base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architecture allows novices to simply focus on the semantic challenges  and  promote portability,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which MA is defined independently of DSL</a:t>
            </a:r>
          </a:p>
          <a:p>
            <a:pPr rtl="0" fontAlgn="base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 fontAlgn="base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872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We have identify atomic and derived AU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Atomic MA Effect, we have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Appearing Effect: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Disappearing Effect: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Action Effect: 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Other animation like path follow can be derived from these primitives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95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For UA Scheduling, we have identify two Theoretical Approaches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first the Scheduling is Embedding  the scheduling inside  the UAs, this means that defined inside each unit animation using pre-condition and post-condition of each unit animation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second method is to define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combinators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 of sequential and parallel mode outside of UAs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64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third</a:t>
            </a:r>
            <a:r>
              <a:rPr lang="fr-FR" dirty="0" smtClean="0"/>
              <a:t> challenge </a:t>
            </a:r>
            <a:r>
              <a:rPr lang="fr-FR" dirty="0" err="1" smtClean="0"/>
              <a:t>is</a:t>
            </a:r>
            <a:r>
              <a:rPr lang="fr-FR" dirty="0" smtClean="0"/>
              <a:t> how </a:t>
            </a:r>
            <a:r>
              <a:rPr lang="fr-FR" dirty="0" err="1" smtClean="0"/>
              <a:t>relating</a:t>
            </a:r>
            <a:r>
              <a:rPr lang="fr-FR" dirty="0" smtClean="0"/>
              <a:t> </a:t>
            </a:r>
            <a:r>
              <a:rPr lang="fr-FR" baseline="0" dirty="0" smtClean="0"/>
              <a:t>AU and TU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25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UA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UA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the frequency of appearance or disappear used in order to Pacman follow a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UA move right can  be reused for other DSL, like fire token, in which Pacman is substituted by token and CELL is substituted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59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we have two primitives DAPP with two parameters what and on APP with two parameters what and from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atomic primitive can compose to build a block of animation BLINK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to use this block, just attach Pacman and CELL and customize the period of composer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804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apply the expression of the rendering function of this custom block animation, we can replace the element of the model by its corresponding graphical elements.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resulting block can be executed in an environment supporting a given visual language.</a:t>
            </a:r>
            <a:endParaRPr lang="en-US" b="0" dirty="0" smtClean="0">
              <a:effectLst/>
            </a:endParaRPr>
          </a:p>
          <a:p>
            <a:r>
              <a:rPr lang="en-US" b="0" dirty="0" smtClean="0"/>
              <a:t/>
            </a:r>
            <a:br>
              <a:rPr lang="en-US" b="0" dirty="0" smtClean="0"/>
            </a:b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186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New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neet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 be able to notify the MA engine that a TU is currently executed, so the MA engine performs the animation.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Two problems here: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1.How do we locate relevant TUs inside the overall transformation?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2.What is the communication process between both engines?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solve the problem, we have proposed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use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GeMoC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approach for debugging: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Annotations for TU: This is used in a declarative way by the metaprogramming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paradigme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(e.g., the @Step annotation provided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Kermeta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Communication protocol based on Interactive Exploration Services provided by the most debugger of MT engine . 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services helps to get the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execution step and the  state model before and after execution of unit transformation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fr-F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4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the-end;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-To summarize, I have presented a the Systematic Design of Model Animation as k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ey Ingredients and General Guidelines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noticed that MA designer need a DSL Tools to perform MA alongside of MT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because a Lack of ﬂexibility in MA and to enable the reuse of AUs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-Our vision is to the use the concepts of mapping between AU and TU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-Three Challenges have been identified behind this vision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-First, for the concrete syntax the challenge is how to provide a complex rendering patterns to handle the variability specification in AS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dirty="0" smtClean="0"/>
              <a:t>Secondly,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MA specification by decoupling :  Model Animation Effects, from  Model Animation Scheduling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-Finally, the coordination between the both engine is based on annotation and communication</a:t>
            </a: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As future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work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are now in the phase of implementing our framework and validation through a case study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—----------------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Tank you for your attentions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3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-Another example, from the community of Modelling &amp; Simulation based on a dedicated modeling language such as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modelica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SCADA.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figure illustrates a  Model animator that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dashboard embedded in the windshield car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vehicle.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-During driving the atmospheric properties like  temperature, humidity and wind speed are captured  in real time using sensors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 because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strict time constraints.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b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674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 As you know, in MDE we have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Actors  at different level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at the level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 we have language designer who is responsible to design a DSML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level, we found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his task is to define a model that must be conform to MM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third actor is transformation expert, his role is to define the language semantic and generate the application of end users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Here, we need to introduce a MA as new role, to define the  animation corresponding to the MT execution,</a:t>
            </a: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883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 As you know, in MDE we have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Actors  at different level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at the level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 we have language designer who is responsible to design a DSML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level, we found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his task is to define a model that must be conform to MM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third actor is transformation expert, his role is to define the language semantic and generate the application of end users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Here, we need to introduce a MA as new role, to define the  animation corresponding to the MT execution,</a:t>
            </a: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78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Model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realized the presence of confusion in literature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between the concepts of visualization, simulation and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clarify,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first, the visualization: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simulation: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Animation:</a:t>
            </a:r>
            <a:endParaRPr lang="en-US" sz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34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The logic behind the Model Transformation capturing a DSL’s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behavioural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 semantics.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oordination</a:t>
            </a:r>
            <a:r>
              <a:rPr lang="fr-F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transformation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chain, </a:t>
            </a:r>
            <a:r>
              <a:rPr lang="en-US" baseline="0" dirty="0" smtClean="0"/>
              <a:t>is guided BY TRAFOS: one step of transformation triggers one or several animation steps,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For instance,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Figure: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 first transformation step corresponds to one AU step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second and fourth transformation step correspond to 3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 the third correspond to 5</a:t>
            </a:r>
          </a:p>
          <a:p>
            <a:pPr marL="228600" indent="-228600">
              <a:buAutoNum type="arabicPeriod"/>
            </a:pPr>
            <a:endParaRPr lang="fr-FR" dirty="0" smtClean="0"/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question here, how to orchestrated this execution between the both process ?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631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The logic behind the Model Transformation capturing a DSL’s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behavioural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 semantics.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oordination</a:t>
            </a:r>
            <a:r>
              <a:rPr lang="fr-F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Animations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transformation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chain, </a:t>
            </a:r>
            <a:r>
              <a:rPr lang="en-US" baseline="0" dirty="0" smtClean="0"/>
              <a:t>is guided BY TRAFOS: one step of transformation triggers one or several animation steps,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For instance,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Figure: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 first transformation step corresponds to one AU step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second and fourth transformation step correspond to 3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 the third correspond to 5</a:t>
            </a:r>
          </a:p>
          <a:p>
            <a:pPr marL="228600" indent="-228600">
              <a:buAutoNum type="arabicPeriod"/>
            </a:pPr>
            <a:endParaRPr lang="fr-FR" dirty="0" smtClean="0"/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question here, how to orchestrated this execution between the both process ?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357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order to ensure this coordination between animation and transformation, we decide decoupling TUs and Aus.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MT is decomposed into smaller TU and the animations that are accessed by the TU are represented in the respective unit.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indent="0" rtl="0">
              <a:buFontTx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Moreover, to achieve more flexibility in MA animation and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Enable the reuse of AUs 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concept of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mapping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will be used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different mapping scenarios: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1-to-1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N-to-1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1-to-N, N-to-M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 for relating  Each the TUs and the AUs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first scenario of mapping, we attach one AU to one AU . This means that that a single UT to be visualized in multiple MA ( flexibility concept)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-Second, we attach many more granular  sets of AUs with  one TU.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And we can reuse AU for several TU of different DSL.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48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20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6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6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74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1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25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481179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18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5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0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00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747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625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302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679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4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2" y="5832476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4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5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3" y="5832478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6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3135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2E3135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658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4279/tuj.eceasst.29.40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67608" y="5697254"/>
            <a:ext cx="3798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200" dirty="0" err="1">
                <a:solidFill>
                  <a:prstClr val="black"/>
                </a:solidFill>
              </a:rPr>
              <a:t>Monday</a:t>
            </a:r>
            <a:r>
              <a:rPr lang="fr-FR" sz="1200" dirty="0">
                <a:solidFill>
                  <a:prstClr val="black"/>
                </a:solidFill>
              </a:rPr>
              <a:t> 24th </a:t>
            </a:r>
            <a:r>
              <a:rPr lang="fr-FR" sz="1200" dirty="0" err="1">
                <a:solidFill>
                  <a:prstClr val="black"/>
                </a:solidFill>
              </a:rPr>
              <a:t>October</a:t>
            </a:r>
            <a:r>
              <a:rPr lang="fr-FR" sz="1200" dirty="0">
                <a:solidFill>
                  <a:prstClr val="black"/>
                </a:solidFill>
              </a:rPr>
              <a:t>, Montréal, Canada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560512" y="44624"/>
            <a:ext cx="9144000" cy="5589240"/>
          </a:xfrm>
        </p:spPr>
        <p:txBody>
          <a:bodyPr/>
          <a:lstStyle/>
          <a:p>
            <a:endParaRPr lang="en-US" sz="3200" b="1" dirty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pPr algn="l"/>
            <a:r>
              <a:rPr lang="en-US" sz="2800" b="1" dirty="0">
                <a:latin typeface="Arial" charset="0"/>
              </a:rPr>
              <a:t>Towards The Systematic Design of Model Animation:</a:t>
            </a:r>
          </a:p>
          <a:p>
            <a:r>
              <a:rPr lang="en-US" sz="2000" b="1" i="1" dirty="0">
                <a:latin typeface="Arial" charset="0"/>
              </a:rPr>
              <a:t>Key Ingredients and General Guidelines</a:t>
            </a:r>
            <a:endParaRPr lang="en-GB" sz="1100" i="1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r>
              <a:rPr lang="en-GB" sz="2800" b="1" dirty="0">
                <a:latin typeface="Arial" charset="0"/>
              </a:rPr>
              <a:t>Moussa </a:t>
            </a:r>
            <a:r>
              <a:rPr lang="en-GB" sz="2800" b="1" cap="small" dirty="0">
                <a:latin typeface="Arial" charset="0"/>
              </a:rPr>
              <a:t>Amrani</a:t>
            </a:r>
            <a:r>
              <a:rPr lang="en-GB" sz="2800" dirty="0">
                <a:latin typeface="Arial" charset="0"/>
              </a:rPr>
              <a:t>, </a:t>
            </a:r>
            <a:r>
              <a:rPr lang="en-GB" sz="2800" cap="small" dirty="0">
                <a:latin typeface="Arial" charset="0"/>
              </a:rPr>
              <a:t>Abdelkader Ouared,</a:t>
            </a:r>
            <a:r>
              <a:rPr lang="en-GB" sz="2800" dirty="0">
                <a:latin typeface="Arial" charset="0"/>
              </a:rPr>
              <a:t> </a:t>
            </a:r>
          </a:p>
          <a:p>
            <a:r>
              <a:rPr lang="en-GB" sz="2800" dirty="0">
                <a:latin typeface="Arial" charset="0"/>
              </a:rPr>
              <a:t>Pierre-Yves </a:t>
            </a:r>
            <a:r>
              <a:rPr lang="en-GB" sz="2800" cap="small" dirty="0" err="1">
                <a:latin typeface="Arial" charset="0"/>
              </a:rPr>
              <a:t>Schobbens</a:t>
            </a:r>
            <a:endParaRPr lang="en-GB" sz="2800" cap="small" dirty="0">
              <a:latin typeface="Arial" charset="0"/>
            </a:endParaRPr>
          </a:p>
          <a:p>
            <a:endParaRPr lang="fr-FR" sz="28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pPr algn="l"/>
            <a:r>
              <a:rPr lang="en-GB" sz="1400" dirty="0" err="1">
                <a:latin typeface="Arial" charset="0"/>
              </a:rPr>
              <a:t>Modeling</a:t>
            </a:r>
            <a:r>
              <a:rPr lang="en-GB" sz="1400" dirty="0">
                <a:latin typeface="Arial" charset="0"/>
              </a:rPr>
              <a:t> Language Engineering </a:t>
            </a:r>
            <a:r>
              <a:rPr lang="en-GB" sz="1400" cap="small" dirty="0">
                <a:latin typeface="Arial" charset="0"/>
              </a:rPr>
              <a:t>(</a:t>
            </a:r>
            <a:r>
              <a:rPr lang="en-GB" sz="1400" cap="small" dirty="0" err="1">
                <a:latin typeface="Arial" charset="0"/>
              </a:rPr>
              <a:t>Mle</a:t>
            </a:r>
            <a:r>
              <a:rPr lang="en-GB" sz="1400" cap="small" dirty="0">
                <a:latin typeface="Arial" charset="0"/>
              </a:rPr>
              <a:t>)</a:t>
            </a:r>
            <a:r>
              <a:rPr lang="en-GB" sz="1400" dirty="0">
                <a:latin typeface="Arial" charset="0"/>
              </a:rPr>
              <a:t> Workshop </a:t>
            </a:r>
          </a:p>
          <a:p>
            <a:pPr algn="l"/>
            <a:r>
              <a:rPr lang="en-GB" sz="1400" dirty="0">
                <a:latin typeface="Arial" charset="0"/>
              </a:rPr>
              <a:t>Co-Located with </a:t>
            </a:r>
            <a:r>
              <a:rPr lang="en-GB" sz="1400" dirty="0" err="1">
                <a:latin typeface="Arial" charset="0"/>
              </a:rPr>
              <a:t>MoDELS</a:t>
            </a:r>
            <a:r>
              <a:rPr lang="en-GB" sz="1400" dirty="0">
                <a:latin typeface="Arial" charset="0"/>
              </a:rPr>
              <a:t> 2022</a:t>
            </a:r>
            <a:r>
              <a:rPr lang="en-GB" sz="1400" cap="small" dirty="0">
                <a:latin typeface="Arial" charset="0"/>
              </a:rPr>
              <a:t/>
            </a:r>
            <a:br>
              <a:rPr lang="en-GB" sz="1400" cap="small" dirty="0">
                <a:latin typeface="Arial" charset="0"/>
              </a:rPr>
            </a:br>
            <a:endParaRPr lang="en-GB" sz="1400" cap="smal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3352" y="1622931"/>
            <a:ext cx="9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rgbClr val="FF0000"/>
                </a:solidFill>
              </a:rPr>
              <a:t>Tackle the Lack of ﬂexibility </a:t>
            </a:r>
            <a:r>
              <a:rPr lang="en-US" sz="1800" dirty="0" smtClean="0"/>
              <a:t>in MA specifications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rgbClr val="FF0000"/>
                </a:solidFill>
              </a:rPr>
              <a:t>Enable the reuse </a:t>
            </a:r>
            <a:r>
              <a:rPr lang="en-US" sz="1800" b="1" dirty="0">
                <a:solidFill>
                  <a:srgbClr val="FF0000"/>
                </a:solidFill>
              </a:rPr>
              <a:t>of </a:t>
            </a:r>
            <a:r>
              <a:rPr lang="en-US" sz="1800" b="1" dirty="0" smtClean="0">
                <a:solidFill>
                  <a:srgbClr val="FF0000"/>
                </a:solidFill>
              </a:rPr>
              <a:t>AUs </a:t>
            </a:r>
            <a:endParaRPr lang="en-US" sz="1800" b="1" dirty="0">
              <a:solidFill>
                <a:srgbClr val="FF0000"/>
              </a:solidFill>
            </a:endParaRPr>
          </a:p>
        </p:txBody>
      </p:sp>
      <p:cxnSp>
        <p:nvCxnSpPr>
          <p:cNvPr id="13" name="Straight Connector 2"/>
          <p:cNvCxnSpPr/>
          <p:nvPr/>
        </p:nvCxnSpPr>
        <p:spPr>
          <a:xfrm>
            <a:off x="7464152" y="2421914"/>
            <a:ext cx="2700000" cy="0"/>
          </a:xfrm>
          <a:prstGeom prst="lin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/>
          <p:cNvSpPr/>
          <p:nvPr/>
        </p:nvSpPr>
        <p:spPr>
          <a:xfrm>
            <a:off x="6312024" y="2204864"/>
            <a:ext cx="1188000" cy="396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164584" y="2223914"/>
            <a:ext cx="1188000" cy="396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38"/>
          <p:cNvSpPr txBox="1"/>
          <p:nvPr/>
        </p:nvSpPr>
        <p:spPr>
          <a:xfrm>
            <a:off x="7518092" y="2098656"/>
            <a:ext cx="106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38"/>
          <p:cNvSpPr txBox="1"/>
          <p:nvPr/>
        </p:nvSpPr>
        <p:spPr>
          <a:xfrm>
            <a:off x="9465573" y="2085418"/>
            <a:ext cx="106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</p:spPr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Decoupling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741354" y="4905208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4" name="Straight Connector 2"/>
          <p:cNvCxnSpPr/>
          <p:nvPr/>
        </p:nvCxnSpPr>
        <p:spPr>
          <a:xfrm>
            <a:off x="1438061" y="4077072"/>
            <a:ext cx="115200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"/>
          <p:cNvCxnSpPr/>
          <p:nvPr/>
        </p:nvCxnSpPr>
        <p:spPr>
          <a:xfrm>
            <a:off x="1438061" y="5103208"/>
            <a:ext cx="1152000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Rectangle à coins arrondis 33"/>
          <p:cNvSpPr/>
          <p:nvPr/>
        </p:nvSpPr>
        <p:spPr>
          <a:xfrm>
            <a:off x="2572692" y="3861048"/>
            <a:ext cx="696707" cy="396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à coins arrondis 34"/>
          <p:cNvSpPr/>
          <p:nvPr/>
        </p:nvSpPr>
        <p:spPr>
          <a:xfrm>
            <a:off x="746653" y="3861048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2570227" y="4905208"/>
            <a:ext cx="717461" cy="374418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7" name="Straight Connector 2"/>
          <p:cNvCxnSpPr>
            <a:stCxn id="56" idx="3"/>
            <a:endCxn id="51" idx="1"/>
          </p:cNvCxnSpPr>
          <p:nvPr/>
        </p:nvCxnSpPr>
        <p:spPr>
          <a:xfrm flipV="1">
            <a:off x="4925574" y="3860672"/>
            <a:ext cx="954402" cy="846536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2"/>
          <p:cNvCxnSpPr>
            <a:endCxn id="52" idx="1"/>
          </p:cNvCxnSpPr>
          <p:nvPr/>
        </p:nvCxnSpPr>
        <p:spPr>
          <a:xfrm flipV="1">
            <a:off x="4925573" y="4314932"/>
            <a:ext cx="954402" cy="390416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2"/>
          <p:cNvCxnSpPr/>
          <p:nvPr/>
        </p:nvCxnSpPr>
        <p:spPr>
          <a:xfrm>
            <a:off x="4943872" y="4693184"/>
            <a:ext cx="927343" cy="30856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2"/>
          <p:cNvCxnSpPr>
            <a:endCxn id="54" idx="1"/>
          </p:cNvCxnSpPr>
          <p:nvPr/>
        </p:nvCxnSpPr>
        <p:spPr>
          <a:xfrm>
            <a:off x="4943872" y="4705348"/>
            <a:ext cx="936103" cy="50251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Connector 2"/>
          <p:cNvCxnSpPr>
            <a:endCxn id="55" idx="1"/>
          </p:cNvCxnSpPr>
          <p:nvPr/>
        </p:nvCxnSpPr>
        <p:spPr>
          <a:xfrm>
            <a:off x="4925574" y="4707208"/>
            <a:ext cx="954401" cy="954915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 à coins arrondis 50"/>
          <p:cNvSpPr/>
          <p:nvPr/>
        </p:nvSpPr>
        <p:spPr>
          <a:xfrm>
            <a:off x="5879976" y="3662672"/>
            <a:ext cx="696707" cy="396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5879975" y="4116932"/>
            <a:ext cx="696707" cy="396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Rectangle à coins arrondis 52"/>
          <p:cNvSpPr/>
          <p:nvPr/>
        </p:nvSpPr>
        <p:spPr>
          <a:xfrm>
            <a:off x="5871216" y="4571192"/>
            <a:ext cx="696707" cy="396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à coins arrondis 53"/>
          <p:cNvSpPr/>
          <p:nvPr/>
        </p:nvSpPr>
        <p:spPr>
          <a:xfrm>
            <a:off x="5879975" y="5009863"/>
            <a:ext cx="696707" cy="396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Rectangle à coins arrondis 54"/>
          <p:cNvSpPr/>
          <p:nvPr/>
        </p:nvSpPr>
        <p:spPr>
          <a:xfrm>
            <a:off x="5879975" y="5464123"/>
            <a:ext cx="696707" cy="396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7" name="Straight Connector 2"/>
          <p:cNvCxnSpPr/>
          <p:nvPr/>
        </p:nvCxnSpPr>
        <p:spPr>
          <a:xfrm>
            <a:off x="9120336" y="3966187"/>
            <a:ext cx="1403275" cy="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Straight Connector 2"/>
          <p:cNvCxnSpPr/>
          <p:nvPr/>
        </p:nvCxnSpPr>
        <p:spPr>
          <a:xfrm flipV="1">
            <a:off x="9111629" y="3966187"/>
            <a:ext cx="1411982" cy="77603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Connector 2"/>
          <p:cNvCxnSpPr/>
          <p:nvPr/>
        </p:nvCxnSpPr>
        <p:spPr>
          <a:xfrm>
            <a:off x="9120336" y="3966187"/>
            <a:ext cx="1410554" cy="764004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Straight Connector 2"/>
          <p:cNvCxnSpPr>
            <a:stCxn id="94" idx="3"/>
          </p:cNvCxnSpPr>
          <p:nvPr/>
        </p:nvCxnSpPr>
        <p:spPr>
          <a:xfrm flipV="1">
            <a:off x="9111573" y="4730191"/>
            <a:ext cx="1419317" cy="652474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Straight Connector 2"/>
          <p:cNvCxnSpPr/>
          <p:nvPr/>
        </p:nvCxnSpPr>
        <p:spPr>
          <a:xfrm flipH="1">
            <a:off x="9111629" y="4730191"/>
            <a:ext cx="1419261" cy="12026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2" name="Rectangle à coins arrondis 91"/>
          <p:cNvSpPr/>
          <p:nvPr/>
        </p:nvSpPr>
        <p:spPr>
          <a:xfrm>
            <a:off x="8423629" y="3768187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à coins arrondis 92"/>
          <p:cNvSpPr/>
          <p:nvPr/>
        </p:nvSpPr>
        <p:spPr>
          <a:xfrm>
            <a:off x="8414922" y="4544217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à coins arrondis 93"/>
          <p:cNvSpPr/>
          <p:nvPr/>
        </p:nvSpPr>
        <p:spPr>
          <a:xfrm>
            <a:off x="8414866" y="5184665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7" name="Rectangle à coins arrondis 96"/>
          <p:cNvSpPr/>
          <p:nvPr/>
        </p:nvSpPr>
        <p:spPr>
          <a:xfrm>
            <a:off x="10523611" y="3768187"/>
            <a:ext cx="696707" cy="396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" name="Rectangle à coins arrondis 97"/>
          <p:cNvSpPr/>
          <p:nvPr/>
        </p:nvSpPr>
        <p:spPr>
          <a:xfrm>
            <a:off x="10530890" y="4532191"/>
            <a:ext cx="696707" cy="396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Parenthèse ouvrante 37"/>
          <p:cNvSpPr/>
          <p:nvPr/>
        </p:nvSpPr>
        <p:spPr>
          <a:xfrm>
            <a:off x="7995872" y="3789040"/>
            <a:ext cx="288032" cy="1152000"/>
          </a:xfrm>
          <a:prstGeom prst="leftBracket">
            <a:avLst>
              <a:gd name="adj" fmla="val 31941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enthèse ouvrante 39"/>
          <p:cNvSpPr/>
          <p:nvPr/>
        </p:nvSpPr>
        <p:spPr>
          <a:xfrm>
            <a:off x="8022699" y="5063863"/>
            <a:ext cx="288032" cy="684000"/>
          </a:xfrm>
          <a:prstGeom prst="leftBracket">
            <a:avLst>
              <a:gd name="adj" fmla="val 43745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248128" y="3947357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1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248128" y="5157192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2</a:t>
            </a:r>
            <a:endParaRPr lang="en-US" sz="1600" dirty="0"/>
          </a:p>
        </p:txBody>
      </p:sp>
      <p:sp>
        <p:nvSpPr>
          <p:cNvPr id="44" name="Rectangle à coins arrondis 43"/>
          <p:cNvSpPr/>
          <p:nvPr/>
        </p:nvSpPr>
        <p:spPr>
          <a:xfrm>
            <a:off x="4273984" y="4518653"/>
            <a:ext cx="646401" cy="37525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21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20" grpId="0" animBg="1"/>
      <p:bldP spid="34" grpId="0" animBg="1"/>
      <p:bldP spid="35" grpId="0" animBg="1"/>
      <p:bldP spid="36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92" grpId="0" animBg="1"/>
      <p:bldP spid="93" grpId="0" animBg="1"/>
      <p:bldP spid="94" grpId="0" animBg="1"/>
      <p:bldP spid="97" grpId="0" animBg="1"/>
      <p:bldP spid="98" grpId="0" animBg="1"/>
      <p:bldP spid="38" grpId="0" animBg="1"/>
      <p:bldP spid="40" grpId="0" animBg="1"/>
      <p:bldP spid="41" grpId="0"/>
      <p:bldP spid="43" grpId="0"/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Key Challenges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7368" y="1628800"/>
            <a:ext cx="9505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 smtClean="0">
                <a:solidFill>
                  <a:prstClr val="black"/>
                </a:solidFill>
              </a:rPr>
              <a:t>E</a:t>
            </a:r>
            <a:r>
              <a:rPr lang="en-US" sz="1800" dirty="0" smtClean="0">
                <a:solidFill>
                  <a:prstClr val="black"/>
                </a:solidFill>
              </a:rPr>
              <a:t>xplicitly </a:t>
            </a:r>
            <a:r>
              <a:rPr lang="en-US" sz="1800" dirty="0">
                <a:solidFill>
                  <a:prstClr val="black"/>
                </a:solidFill>
              </a:rPr>
              <a:t>define CS for easily expressing MA;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>
                <a:solidFill>
                  <a:prstClr val="black"/>
                </a:solidFill>
              </a:rPr>
              <a:t>B</a:t>
            </a:r>
            <a:r>
              <a:rPr lang="en-US" sz="1800" dirty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>
                <a:solidFill>
                  <a:prstClr val="black"/>
                </a:solidFill>
              </a:rPr>
              <a:t>E</a:t>
            </a:r>
            <a:r>
              <a:rPr lang="en-US" sz="1800" dirty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1" dirty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Simple FSM </a:t>
            </a:r>
            <a:r>
              <a:rPr lang="fr-FR" dirty="0" err="1" smtClean="0"/>
              <a:t>Metamodel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42" name="Group 26"/>
          <p:cNvGrpSpPr/>
          <p:nvPr/>
        </p:nvGrpSpPr>
        <p:grpSpPr>
          <a:xfrm>
            <a:off x="4989991" y="2470235"/>
            <a:ext cx="2114905" cy="793158"/>
            <a:chOff x="333374" y="419100"/>
            <a:chExt cx="1591030" cy="559523"/>
          </a:xfrm>
        </p:grpSpPr>
        <p:sp>
          <p:nvSpPr>
            <p:cNvPr id="43" name="Rectangle 42"/>
            <p:cNvSpPr/>
            <p:nvPr/>
          </p:nvSpPr>
          <p:spPr>
            <a:xfrm>
              <a:off x="333374" y="419100"/>
              <a:ext cx="1591030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FSM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33374" y="695325"/>
              <a:ext cx="1591030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 [0..1]</a:t>
              </a:r>
            </a:p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alphabet 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[1..*]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45" name="Group 25"/>
          <p:cNvGrpSpPr/>
          <p:nvPr/>
        </p:nvGrpSpPr>
        <p:grpSpPr>
          <a:xfrm>
            <a:off x="7810395" y="3718126"/>
            <a:ext cx="1330937" cy="674715"/>
            <a:chOff x="1238249" y="1120272"/>
            <a:chExt cx="1057277" cy="674715"/>
          </a:xfrm>
        </p:grpSpPr>
        <p:sp>
          <p:nvSpPr>
            <p:cNvPr id="46" name="Rectangle 45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State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</a:t>
              </a:r>
            </a:p>
          </p:txBody>
        </p:sp>
      </p:grpSp>
      <p:sp>
        <p:nvSpPr>
          <p:cNvPr id="48" name="TextBox 33"/>
          <p:cNvSpPr txBox="1"/>
          <p:nvPr/>
        </p:nvSpPr>
        <p:spPr>
          <a:xfrm>
            <a:off x="9118489" y="3648194"/>
            <a:ext cx="610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9" name="Elbow Connector 40"/>
          <p:cNvCxnSpPr>
            <a:stCxn id="43" idx="3"/>
            <a:endCxn id="46" idx="0"/>
          </p:cNvCxnSpPr>
          <p:nvPr/>
        </p:nvCxnSpPr>
        <p:spPr>
          <a:xfrm>
            <a:off x="7104896" y="2666018"/>
            <a:ext cx="1370968" cy="1052108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TextBox 41"/>
          <p:cNvSpPr txBox="1"/>
          <p:nvPr/>
        </p:nvSpPr>
        <p:spPr>
          <a:xfrm>
            <a:off x="7880848" y="3344233"/>
            <a:ext cx="719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1..* states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Box 42"/>
          <p:cNvSpPr txBox="1"/>
          <p:nvPr/>
        </p:nvSpPr>
        <p:spPr>
          <a:xfrm>
            <a:off x="7152932" y="2470235"/>
            <a:ext cx="420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Rectangle 51"/>
          <p:cNvSpPr/>
          <p:nvPr/>
        </p:nvSpPr>
        <p:spPr>
          <a:xfrm rot="2700000">
            <a:off x="7116617" y="2621139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grpSp>
        <p:nvGrpSpPr>
          <p:cNvPr id="53" name="Group 44"/>
          <p:cNvGrpSpPr/>
          <p:nvPr/>
        </p:nvGrpSpPr>
        <p:grpSpPr>
          <a:xfrm>
            <a:off x="10228874" y="3714589"/>
            <a:ext cx="1411742" cy="678251"/>
            <a:chOff x="1238248" y="1120272"/>
            <a:chExt cx="1240992" cy="678251"/>
          </a:xfrm>
          <a:noFill/>
        </p:grpSpPr>
        <p:sp>
          <p:nvSpPr>
            <p:cNvPr id="54" name="Rectangle 53"/>
            <p:cNvSpPr/>
            <p:nvPr/>
          </p:nvSpPr>
          <p:spPr>
            <a:xfrm>
              <a:off x="1238250" y="1120272"/>
              <a:ext cx="1240990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Transition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238248" y="1396496"/>
              <a:ext cx="1240992" cy="402027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trigger : String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56" name="Elbow Connector 47"/>
          <p:cNvCxnSpPr>
            <a:stCxn id="43" idx="3"/>
            <a:endCxn id="54" idx="0"/>
          </p:cNvCxnSpPr>
          <p:nvPr/>
        </p:nvCxnSpPr>
        <p:spPr>
          <a:xfrm>
            <a:off x="7104896" y="2666018"/>
            <a:ext cx="3829850" cy="1048571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TextBox 50"/>
          <p:cNvSpPr txBox="1"/>
          <p:nvPr/>
        </p:nvSpPr>
        <p:spPr>
          <a:xfrm>
            <a:off x="9900060" y="3365828"/>
            <a:ext cx="108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transitions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8" name="Straight Connector 23"/>
          <p:cNvCxnSpPr>
            <a:stCxn id="54" idx="1"/>
            <a:endCxn id="46" idx="3"/>
          </p:cNvCxnSpPr>
          <p:nvPr/>
        </p:nvCxnSpPr>
        <p:spPr>
          <a:xfrm flipH="1">
            <a:off x="9141332" y="3852702"/>
            <a:ext cx="1087544" cy="3537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28"/>
          <p:cNvCxnSpPr>
            <a:stCxn id="55" idx="1"/>
            <a:endCxn id="47" idx="3"/>
          </p:cNvCxnSpPr>
          <p:nvPr/>
        </p:nvCxnSpPr>
        <p:spPr>
          <a:xfrm flipH="1">
            <a:off x="9141331" y="4191827"/>
            <a:ext cx="1087543" cy="176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183"/>
          <p:cNvSpPr txBox="1"/>
          <p:nvPr/>
        </p:nvSpPr>
        <p:spPr>
          <a:xfrm>
            <a:off x="9109212" y="3970703"/>
            <a:ext cx="595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1" name="Group 189"/>
          <p:cNvGrpSpPr/>
          <p:nvPr/>
        </p:nvGrpSpPr>
        <p:grpSpPr>
          <a:xfrm>
            <a:off x="8685768" y="2751507"/>
            <a:ext cx="1169702" cy="873958"/>
            <a:chOff x="1238249" y="1120272"/>
            <a:chExt cx="1057277" cy="674715"/>
          </a:xfrm>
        </p:grpSpPr>
        <p:sp>
          <p:nvSpPr>
            <p:cNvPr id="62" name="Rectangle 61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« </a:t>
              </a:r>
              <a:r>
                <a:rPr lang="fr-FR" sz="800" b="1" i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enumeration</a:t>
              </a:r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»</a:t>
              </a:r>
              <a:endPara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r>
                <a:rPr lang="fr-FR" sz="1200" b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REGULAR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INITIAL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FINAL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5934536" y="3708702"/>
            <a:ext cx="1169701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989991" y="4254304"/>
            <a:ext cx="905944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6" name="Straight Connector 39"/>
          <p:cNvCxnSpPr>
            <a:endCxn id="64" idx="0"/>
          </p:cNvCxnSpPr>
          <p:nvPr/>
        </p:nvCxnSpPr>
        <p:spPr>
          <a:xfrm>
            <a:off x="6519386" y="3251067"/>
            <a:ext cx="1" cy="457635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Straight Connector 218"/>
          <p:cNvCxnSpPr>
            <a:endCxn id="65" idx="0"/>
          </p:cNvCxnSpPr>
          <p:nvPr/>
        </p:nvCxnSpPr>
        <p:spPr>
          <a:xfrm>
            <a:off x="5442963" y="3253367"/>
            <a:ext cx="0" cy="10009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Rectangle 67"/>
          <p:cNvSpPr/>
          <p:nvPr/>
        </p:nvSpPr>
        <p:spPr>
          <a:xfrm rot="2700000">
            <a:off x="6462655" y="3285761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 rot="2700000">
            <a:off x="5388964" y="3282255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70" name="TextBox 221"/>
          <p:cNvSpPr txBox="1"/>
          <p:nvPr/>
        </p:nvSpPr>
        <p:spPr>
          <a:xfrm>
            <a:off x="6481697" y="3525084"/>
            <a:ext cx="76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1" name="Straight Connector 222"/>
          <p:cNvCxnSpPr>
            <a:stCxn id="46" idx="1"/>
            <a:endCxn id="64" idx="3"/>
          </p:cNvCxnSpPr>
          <p:nvPr/>
        </p:nvCxnSpPr>
        <p:spPr>
          <a:xfrm flipH="1" flipV="1">
            <a:off x="7104237" y="3852702"/>
            <a:ext cx="706159" cy="35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233"/>
          <p:cNvGrpSpPr/>
          <p:nvPr/>
        </p:nvGrpSpPr>
        <p:grpSpPr>
          <a:xfrm>
            <a:off x="6326898" y="4254304"/>
            <a:ext cx="1271384" cy="533827"/>
            <a:chOff x="1238249" y="1120272"/>
            <a:chExt cx="1057277" cy="533827"/>
          </a:xfrm>
          <a:solidFill>
            <a:schemeClr val="bg1">
              <a:lumMod val="85000"/>
            </a:schemeClr>
          </a:solidFill>
        </p:grpSpPr>
        <p:sp>
          <p:nvSpPr>
            <p:cNvPr id="73" name="Rectangle 72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b="1" dirty="0" err="1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Letter</a:t>
              </a:r>
              <a:endPara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238249" y="1396496"/>
              <a:ext cx="1057276" cy="257603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label : String</a:t>
              </a:r>
              <a:endPara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75" name="Elbow Connector 63"/>
          <p:cNvCxnSpPr>
            <a:stCxn id="65" idx="2"/>
            <a:endCxn id="74" idx="1"/>
          </p:cNvCxnSpPr>
          <p:nvPr/>
        </p:nvCxnSpPr>
        <p:spPr>
          <a:xfrm rot="16200000" flipH="1">
            <a:off x="5826417" y="4158849"/>
            <a:ext cx="117026" cy="883935"/>
          </a:xfrm>
          <a:prstGeom prst="bentConnector2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TextBox 239"/>
          <p:cNvSpPr txBox="1"/>
          <p:nvPr/>
        </p:nvSpPr>
        <p:spPr>
          <a:xfrm>
            <a:off x="5390953" y="4065989"/>
            <a:ext cx="658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7" name="TextBox 240"/>
          <p:cNvSpPr txBox="1"/>
          <p:nvPr/>
        </p:nvSpPr>
        <p:spPr>
          <a:xfrm>
            <a:off x="5519332" y="4622939"/>
            <a:ext cx="962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TextBox 242"/>
          <p:cNvSpPr txBox="1"/>
          <p:nvPr/>
        </p:nvSpPr>
        <p:spPr>
          <a:xfrm>
            <a:off x="7156413" y="3693704"/>
            <a:ext cx="73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0" name="Accolade ouvrante 79"/>
          <p:cNvSpPr/>
          <p:nvPr/>
        </p:nvSpPr>
        <p:spPr>
          <a:xfrm>
            <a:off x="4492063" y="1916832"/>
            <a:ext cx="252863" cy="3600400"/>
          </a:xfrm>
          <a:prstGeom prst="leftBrace">
            <a:avLst>
              <a:gd name="adj1" fmla="val 35596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Imag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8" y="2499369"/>
            <a:ext cx="3395090" cy="2435325"/>
          </a:xfrm>
          <a:prstGeom prst="rect">
            <a:avLst/>
          </a:prstGeom>
        </p:spPr>
      </p:pic>
      <p:sp>
        <p:nvSpPr>
          <p:cNvPr id="82" name="ZoneTexte 81"/>
          <p:cNvSpPr txBox="1"/>
          <p:nvPr/>
        </p:nvSpPr>
        <p:spPr>
          <a:xfrm>
            <a:off x="160126" y="4934694"/>
            <a:ext cx="4458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 </a:t>
            </a:r>
            <a:r>
              <a:rPr lang="fr-FR" dirty="0" err="1" smtClean="0"/>
              <a:t>turing</a:t>
            </a:r>
            <a:r>
              <a:rPr lang="fr-FR" dirty="0" smtClean="0"/>
              <a:t> Machine for (a+(</a:t>
            </a:r>
            <a:r>
              <a:rPr lang="fr-FR" dirty="0" err="1" smtClean="0"/>
              <a:t>ba</a:t>
            </a:r>
            <a:r>
              <a:rPr lang="fr-FR" dirty="0" smtClean="0"/>
              <a:t>)*+c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0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  <p:bldP spid="51" grpId="0"/>
      <p:bldP spid="52" grpId="0" animBg="1"/>
      <p:bldP spid="57" grpId="0"/>
      <p:bldP spid="60" grpId="0"/>
      <p:bldP spid="64" grpId="0" animBg="1"/>
      <p:bldP spid="65" grpId="0" animBg="1"/>
      <p:bldP spid="68" grpId="0" animBg="1"/>
      <p:bldP spid="69" grpId="0" animBg="1"/>
      <p:bldP spid="70" grpId="0"/>
      <p:bldP spid="76" grpId="0"/>
      <p:bldP spid="77" grpId="0"/>
      <p:bldP spid="78" grpId="0"/>
      <p:bldP spid="8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(</a:t>
            </a:r>
            <a:r>
              <a:rPr lang="en-GB" sz="4800" b="1" i="1" dirty="0" smtClean="0"/>
              <a:t>Visual</a:t>
            </a:r>
            <a:r>
              <a:rPr lang="fr-FR" sz="4800" b="1" i="1" dirty="0" smtClean="0"/>
              <a:t>!</a:t>
            </a:r>
            <a:r>
              <a:rPr lang="en-GB" sz="4800" b="1" dirty="0" smtClean="0"/>
              <a:t>) </a:t>
            </a:r>
            <a:r>
              <a:rPr lang="en-GB" sz="4800" b="1" dirty="0" err="1" smtClean="0"/>
              <a:t>Concret</a:t>
            </a:r>
            <a:r>
              <a:rPr lang="en-GB" sz="4800" b="1" dirty="0" smtClean="0"/>
              <a:t> </a:t>
            </a:r>
            <a:r>
              <a:rPr lang="en-GB" sz="4800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21291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480344" y="2165916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494575" y="3858916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94575" y="2962024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9" name="Elbow Connector 96"/>
          <p:cNvCxnSpPr>
            <a:stCxn id="155" idx="1"/>
            <a:endCxn id="158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0" name="Rectangle 149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2" name="Elbow Connector 80"/>
          <p:cNvCxnSpPr>
            <a:stCxn id="151" idx="1"/>
            <a:endCxn id="158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53" name="Elbow Connector 81"/>
          <p:cNvCxnSpPr>
            <a:stCxn id="150" idx="1"/>
            <a:endCxn id="158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4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56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57" name="Rectangle 156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31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2" grpId="0" animBg="1"/>
      <p:bldP spid="83" grpId="0" animBg="1"/>
      <p:bldP spid="88" grpId="0" animBg="1"/>
      <p:bldP spid="89" grpId="0" animBg="1"/>
      <p:bldP spid="10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439815" y="2081482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INITIAL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439815" y="3013058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FINAL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439815" y="3835612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REGULAR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Elbow Connector 96"/>
          <p:cNvCxnSpPr>
            <a:stCxn id="66" idx="1"/>
            <a:endCxn id="8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61" name="Elbow Connector 80"/>
          <p:cNvCxnSpPr>
            <a:stCxn id="60" idx="1"/>
            <a:endCxn id="8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2" name="Elbow Connector 81"/>
          <p:cNvCxnSpPr>
            <a:stCxn id="59" idx="1"/>
            <a:endCxn id="8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3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67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79" name="Rectangle 7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164561" y="3076239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1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42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43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67" name="Rectangle 166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44" name="Elbow Connector 114"/>
            <p:cNvCxnSpPr>
              <a:endCxn id="167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7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439815" y="2081482"/>
            <a:ext cx="2592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Courier" pitchFamily="49" charset="0"/>
              </a:rPr>
              <a:t>self == </a:t>
            </a:r>
            <a:r>
              <a:rPr lang="fr-FR" sz="1200" dirty="0" err="1" smtClean="0">
                <a:latin typeface="Courier" pitchFamily="49" charset="0"/>
              </a:rPr>
              <a:t>self.fsm.initial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439815" y="3013058"/>
            <a:ext cx="264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ourier" pitchFamily="49" charset="0"/>
              </a:rPr>
              <a:t>self == </a:t>
            </a:r>
            <a:r>
              <a:rPr lang="fr-FR" sz="1200" dirty="0" err="1">
                <a:latin typeface="Courier" pitchFamily="49" charset="0"/>
              </a:rPr>
              <a:t>self.</a:t>
            </a:r>
            <a:r>
              <a:rPr lang="fr-FR" sz="1200" dirty="0" err="1" smtClean="0">
                <a:latin typeface="Courier" pitchFamily="49" charset="0"/>
              </a:rPr>
              <a:t>fsm.final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439815" y="3835612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latin typeface="Courier" pitchFamily="49" charset="0"/>
              </a:rPr>
              <a:t>not</a:t>
            </a:r>
            <a:r>
              <a:rPr lang="fr-FR" sz="1200" dirty="0" smtClean="0">
                <a:latin typeface="Courier" pitchFamily="49" charset="0"/>
              </a:rPr>
              <a:t> (... </a:t>
            </a:r>
            <a:r>
              <a:rPr lang="fr-FR" sz="1200" b="1" dirty="0" smtClean="0">
                <a:latin typeface="Courier" pitchFamily="49" charset="0"/>
              </a:rPr>
              <a:t>or</a:t>
            </a:r>
            <a:r>
              <a:rPr lang="fr-FR" sz="1200" dirty="0" smtClean="0">
                <a:latin typeface="Courier" pitchFamily="49" charset="0"/>
              </a:rPr>
              <a:t> ...)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Elbow Connector 96"/>
          <p:cNvCxnSpPr>
            <a:stCxn id="108" idx="1"/>
            <a:endCxn id="11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3" name="Rectangle 82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85" name="Elbow Connector 80"/>
          <p:cNvCxnSpPr>
            <a:stCxn id="84" idx="1"/>
            <a:endCxn id="11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6" name="Elbow Connector 81"/>
          <p:cNvCxnSpPr>
            <a:stCxn id="83" idx="1"/>
            <a:endCxn id="11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0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09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10" name="Rectangle 109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164561" y="3076239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3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14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15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16" name="Elbow Connector 114"/>
            <p:cNvCxnSpPr>
              <a:endCxn id="122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70" name="Rectangle 169"/>
          <p:cNvSpPr/>
          <p:nvPr/>
        </p:nvSpPr>
        <p:spPr>
          <a:xfrm>
            <a:off x="164561" y="4972729"/>
            <a:ext cx="2852435" cy="1452030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1" name="Group 155"/>
          <p:cNvGrpSpPr/>
          <p:nvPr/>
        </p:nvGrpSpPr>
        <p:grpSpPr>
          <a:xfrm>
            <a:off x="506977" y="5022982"/>
            <a:ext cx="2317555" cy="1342333"/>
            <a:chOff x="333374" y="419100"/>
            <a:chExt cx="2317555" cy="1342333"/>
          </a:xfrm>
        </p:grpSpPr>
        <p:grpSp>
          <p:nvGrpSpPr>
            <p:cNvPr id="172" name="Group 48"/>
            <p:cNvGrpSpPr/>
            <p:nvPr/>
          </p:nvGrpSpPr>
          <p:grpSpPr>
            <a:xfrm>
              <a:off x="333374" y="419100"/>
              <a:ext cx="1266826" cy="559523"/>
              <a:chOff x="333374" y="419100"/>
              <a:chExt cx="1266826" cy="559523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73" name="Group 53"/>
            <p:cNvGrpSpPr/>
            <p:nvPr/>
          </p:nvGrpSpPr>
          <p:grpSpPr>
            <a:xfrm>
              <a:off x="1593652" y="1154200"/>
              <a:ext cx="1057277" cy="559523"/>
              <a:chOff x="1238249" y="1120272"/>
              <a:chExt cx="1057277" cy="559523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74" name="Elbow Connector 69"/>
            <p:cNvCxnSpPr>
              <a:endCxn id="181" idx="0"/>
            </p:cNvCxnSpPr>
            <p:nvPr/>
          </p:nvCxnSpPr>
          <p:spPr>
            <a:xfrm>
              <a:off x="1600199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5" name="TextBox 70"/>
            <p:cNvSpPr txBox="1"/>
            <p:nvPr/>
          </p:nvSpPr>
          <p:spPr>
            <a:xfrm>
              <a:off x="2073075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6" name="TextBox 71"/>
            <p:cNvSpPr txBox="1"/>
            <p:nvPr/>
          </p:nvSpPr>
          <p:spPr>
            <a:xfrm>
              <a:off x="1664291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rot="2700000">
              <a:off x="1622565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8" name="Elbow Connector 105"/>
            <p:cNvCxnSpPr>
              <a:stCxn id="184" idx="2"/>
              <a:endCxn id="182" idx="1"/>
            </p:cNvCxnSpPr>
            <p:nvPr/>
          </p:nvCxnSpPr>
          <p:spPr>
            <a:xfrm rot="16200000" flipH="1">
              <a:off x="983494" y="961915"/>
              <a:ext cx="593451" cy="62686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9" name="TextBox 120"/>
            <p:cNvSpPr txBox="1"/>
            <p:nvPr/>
          </p:nvSpPr>
          <p:spPr>
            <a:xfrm>
              <a:off x="922020" y="1378256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initial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80" name="TextBox 121"/>
            <p:cNvSpPr txBox="1"/>
            <p:nvPr/>
          </p:nvSpPr>
          <p:spPr>
            <a:xfrm>
              <a:off x="922019" y="1545989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final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3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Providing “snapping” capabilities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924648" y="1446940"/>
            <a:ext cx="835292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fr-FR" sz="1800" b="1" dirty="0">
                <a:solidFill>
                  <a:prstClr val="black"/>
                </a:solidFill>
              </a:rPr>
              <a:t>Alternative </a:t>
            </a:r>
            <a:r>
              <a:rPr lang="fr-FR" sz="1800" b="1" dirty="0" err="1">
                <a:solidFill>
                  <a:prstClr val="black"/>
                </a:solidFill>
              </a:rPr>
              <a:t>representation</a:t>
            </a:r>
            <a:r>
              <a:rPr lang="fr-FR" sz="1800" b="1" dirty="0">
                <a:solidFill>
                  <a:prstClr val="black"/>
                </a:solidFill>
              </a:rPr>
              <a:t> of MA</a:t>
            </a:r>
          </a:p>
          <a:p>
            <a:pPr>
              <a:defRPr/>
            </a:pPr>
            <a:endParaRPr lang="en-US" sz="1800" b="1" dirty="0">
              <a:solidFill>
                <a:srgbClr val="000000"/>
              </a:solidFill>
              <a:latin typeface="LinLibertineT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"/>
              </a:rPr>
              <a:t>e.g. Two categories  of Animations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 dirty="0">
                <a:solidFill>
                  <a:prstClr val="black"/>
                </a:solidFill>
              </a:rPr>
              <a:t>Showing the progression on the word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 dirty="0">
                <a:solidFill>
                  <a:prstClr val="black"/>
                </a:solidFill>
              </a:rPr>
              <a:t>Showing the FSM’s current state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sz="14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fr-FR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fr-FR" sz="16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75" y="1556793"/>
            <a:ext cx="1864579" cy="1295609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7" y="3811094"/>
            <a:ext cx="1606603" cy="11524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595" y="3793709"/>
            <a:ext cx="1576301" cy="1116045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309" y="3744585"/>
            <a:ext cx="1632381" cy="1214295"/>
          </a:xfrm>
          <a:prstGeom prst="rect">
            <a:avLst/>
          </a:prstGeom>
        </p:spPr>
      </p:pic>
      <p:sp>
        <p:nvSpPr>
          <p:cNvPr id="46" name="Flèche droite 45"/>
          <p:cNvSpPr/>
          <p:nvPr/>
        </p:nvSpPr>
        <p:spPr>
          <a:xfrm rot="5400000">
            <a:off x="7721424" y="2793821"/>
            <a:ext cx="314888" cy="4320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19936" y="3524820"/>
            <a:ext cx="4820164" cy="156006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32971" y="3209673"/>
            <a:ext cx="52920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Variability model animation specification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43089" y="3609108"/>
            <a:ext cx="1475112" cy="25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Sequential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31932" y="3612594"/>
            <a:ext cx="14343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prstClr val="black"/>
                </a:solidFill>
              </a:rPr>
              <a:t>Concurrent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805289" y="3606830"/>
            <a:ext cx="13907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Timed approach 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35997" y="5654622"/>
            <a:ext cx="5269293" cy="400110"/>
          </a:xfrm>
          <a:prstGeom prst="rect">
            <a:avLst/>
          </a:prstGeom>
          <a:ln w="57150" cmpd="dbl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Providing “</a:t>
            </a:r>
            <a:r>
              <a:rPr lang="en-US" b="1" i="1" u="sng" dirty="0">
                <a:solidFill>
                  <a:srgbClr val="FF0000"/>
                </a:solidFill>
              </a:rPr>
              <a:t>snapping</a:t>
            </a:r>
            <a:r>
              <a:rPr lang="en-US" b="1" dirty="0">
                <a:solidFill>
                  <a:srgbClr val="FF0000"/>
                </a:solidFill>
              </a:rPr>
              <a:t>” capabilities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22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Integrating “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insideness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”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50" y="1994084"/>
            <a:ext cx="1721900" cy="1434917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6816081" y="1942164"/>
            <a:ext cx="3055087" cy="1486836"/>
            <a:chOff x="5292080" y="1942164"/>
            <a:chExt cx="3055087" cy="1486836"/>
          </a:xfrm>
        </p:grpSpPr>
        <p:sp>
          <p:nvSpPr>
            <p:cNvPr id="120" name="Rectangle 119"/>
            <p:cNvSpPr/>
            <p:nvPr/>
          </p:nvSpPr>
          <p:spPr>
            <a:xfrm>
              <a:off x="5452226" y="1942164"/>
              <a:ext cx="2894941" cy="1486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1" name="ZoneTexte 120"/>
            <p:cNvSpPr txBox="1"/>
            <p:nvPr/>
          </p:nvSpPr>
          <p:spPr>
            <a:xfrm>
              <a:off x="5292080" y="1986219"/>
              <a:ext cx="2889765" cy="14055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742950" lvl="1" indent="-2857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fr-BE" sz="1400" b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Parallel</a:t>
              </a:r>
              <a:r>
                <a:rPr lang="fr-BE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864000" lvl="2" fontAlgn="auto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BE" sz="1100" b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①</a:t>
              </a:r>
              <a:r>
                <a:rPr lang="fr-BE" sz="14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BE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Appear(</a:t>
              </a:r>
              <a:r>
                <a:rPr lang="fr-BE" sz="120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Pacman</a:t>
              </a:r>
              <a:r>
                <a:rPr lang="fr-BE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864000" lvl="2" fontAlgn="auto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BE" sz="1100" b="1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②</a:t>
              </a:r>
              <a:r>
                <a:rPr lang="fr-BE" sz="120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2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Disappear</a:t>
              </a:r>
              <a:r>
                <a:rPr lang="fr-BE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fr-BE" sz="12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Ghost</a:t>
              </a:r>
              <a:r>
                <a:rPr lang="fr-BE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742950" lvl="1" indent="-2857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fr-BE" sz="140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400" b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  <a:r>
                <a:rPr lang="fr-BE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864000" lvl="2" fontAlgn="auto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BE" sz="11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③</a:t>
              </a:r>
              <a:r>
                <a:rPr lang="fr-BE" sz="120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2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Disappear</a:t>
              </a:r>
              <a:r>
                <a:rPr lang="fr-BE" sz="1200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fr-BE" sz="1200" dirty="0" err="1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Pacman</a:t>
              </a:r>
              <a:r>
                <a:rPr lang="fr-BE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</a:p>
            <a:p>
              <a:pPr marL="864000" lvl="2" fontAlgn="auto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BE" sz="110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④</a:t>
              </a:r>
              <a:r>
                <a:rPr lang="fr-BE" sz="120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Appear(</a:t>
              </a:r>
              <a:r>
                <a:rPr lang="fr-BE" sz="1200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Pacman</a:t>
              </a:r>
              <a:r>
                <a:rPr lang="fr-BE" sz="1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</p:grpSp>
      <p:sp>
        <p:nvSpPr>
          <p:cNvPr id="9" name="Losange 8"/>
          <p:cNvSpPr/>
          <p:nvPr/>
        </p:nvSpPr>
        <p:spPr>
          <a:xfrm>
            <a:off x="4037377" y="4680940"/>
            <a:ext cx="1796827" cy="427970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MR9"/>
                <a:ea typeface="ＭＳ Ｐゴシック" charset="0"/>
              </a:rPr>
              <a:t> obtained</a:t>
            </a:r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31504" y="1272644"/>
            <a:ext cx="5544616" cy="83099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dirty="0">
                <a:solidFill>
                  <a:prstClr val="black"/>
                </a:solidFill>
              </a:rPr>
              <a:t>Example of simultaneous image contrast illusion</a:t>
            </a:r>
            <a:endParaRPr lang="en-US" sz="16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600" b="1" dirty="0">
                <a:solidFill>
                  <a:srgbClr val="FF0000"/>
                </a:solidFill>
              </a:rPr>
              <a:t>e.g. </a:t>
            </a:r>
            <a:r>
              <a:rPr lang="en-US" sz="1600" b="1" dirty="0" err="1">
                <a:solidFill>
                  <a:srgbClr val="FF0000"/>
                </a:solidFill>
              </a:rPr>
              <a:t>PacMan</a:t>
            </a:r>
            <a:r>
              <a:rPr lang="en-US" sz="1600" b="1" dirty="0">
                <a:solidFill>
                  <a:srgbClr val="FF0000"/>
                </a:solidFill>
              </a:rPr>
              <a:t> kills Ghost 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2351584" y="4411135"/>
            <a:ext cx="1681188" cy="92450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R9"/>
              </a:rPr>
              <a:t>Visual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MR9"/>
              </a:rPr>
              <a:t>Eﬀects </a:t>
            </a:r>
            <a:endParaRPr lang="en-US" dirty="0"/>
          </a:p>
        </p:txBody>
      </p:sp>
      <p:sp>
        <p:nvSpPr>
          <p:cNvPr id="20" name="Flèche droite rayée 19"/>
          <p:cNvSpPr/>
          <p:nvPr/>
        </p:nvSpPr>
        <p:spPr>
          <a:xfrm>
            <a:off x="5192505" y="2455634"/>
            <a:ext cx="1008112" cy="559602"/>
          </a:xfrm>
          <a:prstGeom prst="strip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avec flèche 6"/>
          <p:cNvCxnSpPr>
            <a:endCxn id="30" idx="3"/>
          </p:cNvCxnSpPr>
          <p:nvPr/>
        </p:nvCxnSpPr>
        <p:spPr>
          <a:xfrm flipH="1">
            <a:off x="7126265" y="4830255"/>
            <a:ext cx="10931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rganigramme : Procédé prédéfini 7"/>
          <p:cNvSpPr/>
          <p:nvPr/>
        </p:nvSpPr>
        <p:spPr>
          <a:xfrm>
            <a:off x="8219366" y="4578227"/>
            <a:ext cx="1656184" cy="50405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8750 w 10000"/>
              <a:gd name="connsiteY2" fmla="*/ 0 h 10000"/>
              <a:gd name="connsiteX3" fmla="*/ 8750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80 w 10000"/>
              <a:gd name="connsiteY0" fmla="*/ 173 h 10000"/>
              <a:gd name="connsiteX1" fmla="*/ 1250 w 10000"/>
              <a:gd name="connsiteY1" fmla="*/ 10000 h 10000"/>
              <a:gd name="connsiteX2" fmla="*/ 8750 w 10000"/>
              <a:gd name="connsiteY2" fmla="*/ 0 h 10000"/>
              <a:gd name="connsiteX3" fmla="*/ 8750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80 w 10000"/>
              <a:gd name="connsiteY0" fmla="*/ 173 h 10000"/>
              <a:gd name="connsiteX1" fmla="*/ 454 w 10000"/>
              <a:gd name="connsiteY1" fmla="*/ 10000 h 10000"/>
              <a:gd name="connsiteX2" fmla="*/ 8750 w 10000"/>
              <a:gd name="connsiteY2" fmla="*/ 0 h 10000"/>
              <a:gd name="connsiteX3" fmla="*/ 8750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28 w 10000"/>
              <a:gd name="connsiteY0" fmla="*/ 173 h 10000"/>
              <a:gd name="connsiteX1" fmla="*/ 454 w 10000"/>
              <a:gd name="connsiteY1" fmla="*/ 10000 h 10000"/>
              <a:gd name="connsiteX2" fmla="*/ 8750 w 10000"/>
              <a:gd name="connsiteY2" fmla="*/ 0 h 10000"/>
              <a:gd name="connsiteX3" fmla="*/ 8750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28 w 10000"/>
              <a:gd name="connsiteY0" fmla="*/ 173 h 10000"/>
              <a:gd name="connsiteX1" fmla="*/ 454 w 10000"/>
              <a:gd name="connsiteY1" fmla="*/ 10000 h 10000"/>
              <a:gd name="connsiteX2" fmla="*/ 9520 w 10000"/>
              <a:gd name="connsiteY2" fmla="*/ 0 h 10000"/>
              <a:gd name="connsiteX3" fmla="*/ 8750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28 w 10000"/>
              <a:gd name="connsiteY0" fmla="*/ 173 h 10000"/>
              <a:gd name="connsiteX1" fmla="*/ 454 w 10000"/>
              <a:gd name="connsiteY1" fmla="*/ 10000 h 10000"/>
              <a:gd name="connsiteX2" fmla="*/ 9520 w 10000"/>
              <a:gd name="connsiteY2" fmla="*/ 0 h 10000"/>
              <a:gd name="connsiteX3" fmla="*/ 9634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 stroke="0" extrusionOk="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0"/>
                </a:lnTo>
                <a:close/>
              </a:path>
              <a:path w="10000" h="10000" fill="none" extrusionOk="0">
                <a:moveTo>
                  <a:pt x="428" y="173"/>
                </a:moveTo>
                <a:cubicBezTo>
                  <a:pt x="428" y="3506"/>
                  <a:pt x="454" y="6667"/>
                  <a:pt x="454" y="10000"/>
                </a:cubicBezTo>
                <a:moveTo>
                  <a:pt x="9520" y="0"/>
                </a:moveTo>
                <a:cubicBezTo>
                  <a:pt x="9263" y="3333"/>
                  <a:pt x="9891" y="6667"/>
                  <a:pt x="9634" y="10000"/>
                </a:cubicBezTo>
              </a:path>
              <a:path w="10000" h="10000" fill="none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R9"/>
              </a:rPr>
              <a:t>Illusion</a:t>
            </a:r>
            <a:endParaRPr lang="en-US" dirty="0"/>
          </a:p>
        </p:txBody>
      </p:sp>
      <p:sp>
        <p:nvSpPr>
          <p:cNvPr id="26" name="Parenthèses 25"/>
          <p:cNvSpPr/>
          <p:nvPr/>
        </p:nvSpPr>
        <p:spPr>
          <a:xfrm>
            <a:off x="5845364" y="4124459"/>
            <a:ext cx="996341" cy="910525"/>
          </a:xfrm>
          <a:prstGeom prst="bracketPair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arenthèses 26"/>
          <p:cNvSpPr/>
          <p:nvPr/>
        </p:nvSpPr>
        <p:spPr>
          <a:xfrm>
            <a:off x="5977524" y="4276859"/>
            <a:ext cx="996341" cy="910525"/>
          </a:xfrm>
          <a:prstGeom prst="bracketPair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enthèses 29"/>
          <p:cNvSpPr/>
          <p:nvPr/>
        </p:nvSpPr>
        <p:spPr>
          <a:xfrm>
            <a:off x="6129924" y="4429259"/>
            <a:ext cx="996341" cy="910525"/>
          </a:xfrm>
          <a:prstGeom prst="bracketPair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r>
              <a:rPr lang="en-US" sz="1100" dirty="0"/>
              <a:t>Sequences</a:t>
            </a:r>
          </a:p>
          <a:p>
            <a:pPr algn="ctr"/>
            <a:r>
              <a:rPr lang="en-US" sz="1100" dirty="0"/>
              <a:t> of  images chained</a:t>
            </a:r>
          </a:p>
          <a:p>
            <a:pPr algn="ctr"/>
            <a:endParaRPr lang="en-US" sz="1100" dirty="0"/>
          </a:p>
          <a:p>
            <a:pPr algn="ctr"/>
            <a:endParaRPr lang="en-US" sz="1100" dirty="0"/>
          </a:p>
        </p:txBody>
      </p:sp>
      <p:cxnSp>
        <p:nvCxnSpPr>
          <p:cNvPr id="13" name="Connecteur en angle 12"/>
          <p:cNvCxnSpPr>
            <a:stCxn id="26" idx="0"/>
            <a:endCxn id="5" idx="2"/>
          </p:cNvCxnSpPr>
          <p:nvPr/>
        </p:nvCxnSpPr>
        <p:spPr>
          <a:xfrm rot="16200000" flipV="1">
            <a:off x="4459039" y="2239962"/>
            <a:ext cx="695458" cy="3073535"/>
          </a:xfrm>
          <a:prstGeom prst="bentConnector3">
            <a:avLst/>
          </a:prstGeom>
          <a:ln>
            <a:solidFill>
              <a:schemeClr val="tx1"/>
            </a:solidFill>
            <a:prstDash val="sys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74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9" grpId="0" animBg="1"/>
      <p:bldP spid="20" grpId="0" animBg="1"/>
      <p:bldP spid="8" grpId="0" animBg="1"/>
      <p:bldP spid="26" grpId="0" animBg="1"/>
      <p:bldP spid="27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Supporting animations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sp>
        <p:nvSpPr>
          <p:cNvPr id="26" name="Cube 25"/>
          <p:cNvSpPr/>
          <p:nvPr/>
        </p:nvSpPr>
        <p:spPr>
          <a:xfrm>
            <a:off x="9205510" y="412194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9391121" y="425836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9724094" y="424641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9655794" y="4005064"/>
            <a:ext cx="171273" cy="31338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Connecteur droit 29"/>
          <p:cNvCxnSpPr>
            <a:stCxn id="26" idx="5"/>
            <a:endCxn id="29" idx="4"/>
          </p:cNvCxnSpPr>
          <p:nvPr/>
        </p:nvCxnSpPr>
        <p:spPr>
          <a:xfrm>
            <a:off x="9423144" y="4223370"/>
            <a:ext cx="267806" cy="6447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7" idx="5"/>
            <a:endCxn id="28" idx="1"/>
          </p:cNvCxnSpPr>
          <p:nvPr/>
        </p:nvCxnSpPr>
        <p:spPr>
          <a:xfrm>
            <a:off x="9608755" y="4359790"/>
            <a:ext cx="137676" cy="5958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endCxn id="28" idx="0"/>
          </p:cNvCxnSpPr>
          <p:nvPr/>
        </p:nvCxnSpPr>
        <p:spPr>
          <a:xfrm>
            <a:off x="9810147" y="4052696"/>
            <a:ext cx="109244" cy="193719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935714" y="3789041"/>
            <a:ext cx="129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</a:t>
            </a:r>
            <a:r>
              <a:rPr lang="fr-FR" sz="12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</a:t>
            </a:r>
            <a:endParaRPr lang="fr-FR" sz="12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" name="Connecteur en angle 33"/>
          <p:cNvCxnSpPr>
            <a:stCxn id="40" idx="2"/>
          </p:cNvCxnSpPr>
          <p:nvPr/>
        </p:nvCxnSpPr>
        <p:spPr>
          <a:xfrm rot="16200000" flipH="1">
            <a:off x="8428947" y="3684105"/>
            <a:ext cx="477996" cy="642017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7999609" y="328498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Cube 37"/>
          <p:cNvSpPr/>
          <p:nvPr/>
        </p:nvSpPr>
        <p:spPr>
          <a:xfrm>
            <a:off x="8184697" y="3376266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8536482" y="3349177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rganigramme : Procédé prédéfini 39"/>
          <p:cNvSpPr/>
          <p:nvPr/>
        </p:nvSpPr>
        <p:spPr>
          <a:xfrm>
            <a:off x="7735037" y="2938039"/>
            <a:ext cx="1223800" cy="828077"/>
          </a:xfrm>
          <a:prstGeom prst="flowChartPredefinedProcess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906699" y="2942622"/>
            <a:ext cx="865443" cy="33855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Graphical</a:t>
            </a:r>
            <a:r>
              <a:rPr lang="fr-FR" sz="11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Elements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961271" y="3820394"/>
            <a:ext cx="1267819" cy="832742"/>
          </a:xfrm>
          <a:prstGeom prst="rect">
            <a:avLst/>
          </a:prstGeom>
          <a:ln w="12700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Elbow Connector 103"/>
          <p:cNvCxnSpPr>
            <a:stCxn id="41" idx="0"/>
          </p:cNvCxnSpPr>
          <p:nvPr/>
        </p:nvCxnSpPr>
        <p:spPr>
          <a:xfrm rot="5400000" flipH="1" flipV="1">
            <a:off x="8666037" y="2386970"/>
            <a:ext cx="229037" cy="882269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79"/>
          <p:cNvCxnSpPr>
            <a:stCxn id="126" idx="3"/>
            <a:endCxn id="50" idx="3"/>
          </p:cNvCxnSpPr>
          <p:nvPr/>
        </p:nvCxnSpPr>
        <p:spPr>
          <a:xfrm flipH="1">
            <a:off x="10229090" y="2949189"/>
            <a:ext cx="450135" cy="1287576"/>
          </a:xfrm>
          <a:prstGeom prst="bentConnector3">
            <a:avLst>
              <a:gd name="adj1" fmla="val -50785"/>
            </a:avLst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63" y="3162922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6177836" y="3787599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Designer</a:t>
            </a:r>
            <a:endParaRPr lang="en-US" sz="1200" dirty="0">
              <a:solidFill>
                <a:srgbClr val="0066FF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472186" y="1988840"/>
            <a:ext cx="3736382" cy="291795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rganigramme : Stockage interne 123"/>
          <p:cNvSpPr/>
          <p:nvPr/>
        </p:nvSpPr>
        <p:spPr>
          <a:xfrm>
            <a:off x="9223746" y="2492984"/>
            <a:ext cx="1440159" cy="792000"/>
          </a:xfrm>
          <a:prstGeom prst="flowChartInternalStorag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9295753" y="2572162"/>
            <a:ext cx="138347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/>
              <a:t> Visual Features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   </a:t>
            </a:r>
            <a:r>
              <a:rPr lang="en-US" sz="1000" dirty="0"/>
              <a:t>- Position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size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color, ..</a:t>
            </a:r>
            <a:endParaRPr lang="fr-FR" sz="10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902881" y="1518512"/>
            <a:ext cx="532585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LinLibertineTB"/>
              </a:rPr>
              <a:t>Fast Update of Visual Features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i="1" dirty="0"/>
              <a:t>Browsing</a:t>
            </a:r>
            <a:r>
              <a:rPr lang="en-US" sz="1400" dirty="0"/>
              <a:t>, customize/</a:t>
            </a:r>
            <a:r>
              <a:rPr lang="en-US" sz="1400" i="1" dirty="0"/>
              <a:t>extend</a:t>
            </a:r>
            <a:r>
              <a:rPr lang="en-US" sz="1400" dirty="0"/>
              <a:t>/</a:t>
            </a:r>
            <a:r>
              <a:rPr lang="en-US" sz="1400" i="1" dirty="0"/>
              <a:t>modify</a:t>
            </a:r>
            <a:r>
              <a:rPr lang="en-US" sz="1400" dirty="0"/>
              <a:t> 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e.g., the position, size, color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Element Block</a:t>
            </a:r>
            <a:endParaRPr lang="fr-FR" sz="1800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U</a:t>
            </a:r>
            <a:r>
              <a:rPr lang="en-US" b="1" dirty="0"/>
              <a:t>sability Mechanisms</a:t>
            </a: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the Graphical Elements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Visual Language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400" dirty="0" err="1">
                <a:solidFill>
                  <a:prstClr val="black"/>
                </a:solidFill>
              </a:rPr>
              <a:t>e.g</a:t>
            </a:r>
            <a:r>
              <a:rPr lang="fr-FR" sz="1400" dirty="0">
                <a:solidFill>
                  <a:prstClr val="black"/>
                </a:solidFill>
              </a:rPr>
              <a:t>. </a:t>
            </a:r>
            <a:r>
              <a:rPr lang="en-US" sz="1400" dirty="0">
                <a:solidFill>
                  <a:prstClr val="black"/>
                </a:solidFill>
              </a:rPr>
              <a:t>Block Oriented Modeling, Causal Modeling </a:t>
            </a:r>
          </a:p>
        </p:txBody>
      </p:sp>
      <p:sp>
        <p:nvSpPr>
          <p:cNvPr id="129" name="ZoneTexte 128"/>
          <p:cNvSpPr txBox="1"/>
          <p:nvPr/>
        </p:nvSpPr>
        <p:spPr>
          <a:xfrm>
            <a:off x="7735037" y="2026022"/>
            <a:ext cx="3039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Visual </a:t>
            </a:r>
            <a:r>
              <a:rPr lang="fr-FR" sz="1400" b="1" dirty="0" smtClean="0"/>
              <a:t>Editor </a:t>
            </a:r>
            <a:r>
              <a:rPr lang="fr-FR" sz="1400" b="1" dirty="0" err="1" smtClean="0"/>
              <a:t>Workspace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650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Model </a:t>
            </a:r>
            <a:r>
              <a:rPr lang="fr-BE" dirty="0" err="1" smtClean="0"/>
              <a:t>Animator</a:t>
            </a:r>
            <a:r>
              <a:rPr lang="fr-BE" dirty="0" smtClean="0"/>
              <a:t> (MA)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-960784" y="1330851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Supply Chain Model Animation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87" y="6230683"/>
            <a:ext cx="856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YouTube Sans"/>
              </a:rPr>
              <a:t>https://www.youtube.com/watch?v=GVJO2PuJD6w&amp;t=2s</a:t>
            </a:r>
            <a:endParaRPr lang="en-US" sz="1600" dirty="0"/>
          </a:p>
        </p:txBody>
      </p:sp>
      <p:pic>
        <p:nvPicPr>
          <p:cNvPr id="9" name="SupplyCh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7648" y="1789266"/>
            <a:ext cx="8928992" cy="43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3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/>
              <a:t>MA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4344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025336" cy="790787"/>
          </a:xfrm>
        </p:spPr>
        <p:txBody>
          <a:bodyPr/>
          <a:lstStyle/>
          <a:p>
            <a:r>
              <a:rPr lang="en-GB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De-/Re-Constructing MA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5" name="object 17"/>
          <p:cNvSpPr/>
          <p:nvPr/>
        </p:nvSpPr>
        <p:spPr>
          <a:xfrm>
            <a:off x="6609081" y="3397290"/>
            <a:ext cx="1458000" cy="647700"/>
          </a:xfrm>
          <a:custGeom>
            <a:avLst/>
            <a:gdLst/>
            <a:ahLst/>
            <a:cxnLst/>
            <a:rect l="l" t="t" r="r" b="b"/>
            <a:pathLst>
              <a:path w="2038350" h="949960">
                <a:moveTo>
                  <a:pt x="0" y="0"/>
                </a:moveTo>
                <a:lnTo>
                  <a:pt x="2038168" y="0"/>
                </a:lnTo>
                <a:lnTo>
                  <a:pt x="2038168" y="949842"/>
                </a:lnTo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object 18"/>
          <p:cNvSpPr/>
          <p:nvPr/>
        </p:nvSpPr>
        <p:spPr>
          <a:xfrm>
            <a:off x="8037518" y="4028839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82497" y="23570"/>
                </a:lnTo>
                <a:lnTo>
                  <a:pt x="47141" y="94282"/>
                </a:lnTo>
                <a:close/>
              </a:path>
              <a:path w="94615" h="94614">
                <a:moveTo>
                  <a:pt x="82497" y="23570"/>
                </a:moveTo>
                <a:lnTo>
                  <a:pt x="47141" y="23570"/>
                </a:lnTo>
                <a:lnTo>
                  <a:pt x="94282" y="0"/>
                </a:lnTo>
                <a:lnTo>
                  <a:pt x="82497" y="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" name="object 19"/>
          <p:cNvSpPr/>
          <p:nvPr/>
        </p:nvSpPr>
        <p:spPr>
          <a:xfrm>
            <a:off x="8037518" y="4028839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94282" y="0"/>
                </a:lnTo>
                <a:lnTo>
                  <a:pt x="47141" y="94282"/>
                </a:lnTo>
                <a:close/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object 22"/>
          <p:cNvSpPr/>
          <p:nvPr/>
        </p:nvSpPr>
        <p:spPr>
          <a:xfrm>
            <a:off x="4412094" y="3397290"/>
            <a:ext cx="1724458" cy="324000"/>
          </a:xfrm>
          <a:custGeom>
            <a:avLst/>
            <a:gdLst/>
            <a:ahLst/>
            <a:cxnLst/>
            <a:rect l="l" t="t" r="r" b="b"/>
            <a:pathLst>
              <a:path w="2529204" h="958214">
                <a:moveTo>
                  <a:pt x="2528993" y="0"/>
                </a:moveTo>
                <a:lnTo>
                  <a:pt x="0" y="0"/>
                </a:lnTo>
                <a:lnTo>
                  <a:pt x="0" y="958161"/>
                </a:lnTo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9" name="object 23"/>
          <p:cNvSpPr/>
          <p:nvPr/>
        </p:nvSpPr>
        <p:spPr>
          <a:xfrm>
            <a:off x="4379953" y="3645024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82497" y="23570"/>
                </a:lnTo>
                <a:lnTo>
                  <a:pt x="47141" y="94282"/>
                </a:lnTo>
                <a:close/>
              </a:path>
              <a:path w="94615" h="94614">
                <a:moveTo>
                  <a:pt x="82497" y="23570"/>
                </a:moveTo>
                <a:lnTo>
                  <a:pt x="47141" y="23570"/>
                </a:lnTo>
                <a:lnTo>
                  <a:pt x="94282" y="0"/>
                </a:lnTo>
                <a:lnTo>
                  <a:pt x="82497" y="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0" name="object 24"/>
          <p:cNvSpPr/>
          <p:nvPr/>
        </p:nvSpPr>
        <p:spPr>
          <a:xfrm>
            <a:off x="4379953" y="3645024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94282" y="0"/>
                </a:lnTo>
                <a:lnTo>
                  <a:pt x="47141" y="94282"/>
                </a:lnTo>
                <a:close/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object 27"/>
          <p:cNvSpPr/>
          <p:nvPr/>
        </p:nvSpPr>
        <p:spPr>
          <a:xfrm>
            <a:off x="6136407" y="3160953"/>
            <a:ext cx="472786" cy="472786"/>
          </a:xfrm>
          <a:custGeom>
            <a:avLst/>
            <a:gdLst/>
            <a:ahLst/>
            <a:cxnLst/>
            <a:rect l="l" t="t" r="r" b="b"/>
            <a:pathLst>
              <a:path w="693420" h="693419">
                <a:moveTo>
                  <a:pt x="346627" y="0"/>
                </a:moveTo>
                <a:lnTo>
                  <a:pt x="693254" y="346627"/>
                </a:lnTo>
                <a:lnTo>
                  <a:pt x="346627" y="693254"/>
                </a:lnTo>
                <a:lnTo>
                  <a:pt x="0" y="346627"/>
                </a:lnTo>
                <a:lnTo>
                  <a:pt x="346627" y="0"/>
                </a:lnTo>
                <a:close/>
              </a:path>
            </a:pathLst>
          </a:custGeom>
          <a:ln w="5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2" name="object 64"/>
          <p:cNvSpPr/>
          <p:nvPr/>
        </p:nvSpPr>
        <p:spPr>
          <a:xfrm>
            <a:off x="6039038" y="3960716"/>
            <a:ext cx="977611" cy="194830"/>
          </a:xfrm>
          <a:custGeom>
            <a:avLst/>
            <a:gdLst/>
            <a:ahLst/>
            <a:cxnLst/>
            <a:rect l="l" t="t" r="r" b="b"/>
            <a:pathLst>
              <a:path w="1433829" h="285750">
                <a:moveTo>
                  <a:pt x="1433650" y="0"/>
                </a:moveTo>
                <a:lnTo>
                  <a:pt x="0" y="2856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3" name="object 65"/>
          <p:cNvSpPr/>
          <p:nvPr/>
        </p:nvSpPr>
        <p:spPr>
          <a:xfrm>
            <a:off x="6039038" y="3924793"/>
            <a:ext cx="977611" cy="58882"/>
          </a:xfrm>
          <a:custGeom>
            <a:avLst/>
            <a:gdLst/>
            <a:ahLst/>
            <a:cxnLst/>
            <a:rect l="l" t="t" r="r" b="b"/>
            <a:pathLst>
              <a:path w="1433829" h="86360">
                <a:moveTo>
                  <a:pt x="1433650" y="0"/>
                </a:moveTo>
                <a:lnTo>
                  <a:pt x="0" y="859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object 66"/>
          <p:cNvSpPr txBox="1"/>
          <p:nvPr/>
        </p:nvSpPr>
        <p:spPr>
          <a:xfrm>
            <a:off x="7015580" y="3817970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106071" defTabSz="623438" fontAlgn="auto">
              <a:spcBef>
                <a:spcPts val="470"/>
              </a:spcBef>
              <a:spcAft>
                <a:spcPts val="0"/>
              </a:spcAft>
              <a:defRPr/>
            </a:pPr>
            <a:r>
              <a:rPr lang="en-US" sz="443" dirty="0">
                <a:solidFill>
                  <a:prstClr val="black"/>
                </a:solidFill>
                <a:latin typeface="Lucida Sans Unicode"/>
                <a:cs typeface="Lucida Sans Unicode"/>
              </a:rPr>
              <a:t>shape</a:t>
            </a:r>
            <a:endParaRPr sz="443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5" name="object 67"/>
          <p:cNvSpPr/>
          <p:nvPr/>
        </p:nvSpPr>
        <p:spPr>
          <a:xfrm>
            <a:off x="6039038" y="4190948"/>
            <a:ext cx="977611" cy="36801"/>
          </a:xfrm>
          <a:custGeom>
            <a:avLst/>
            <a:gdLst/>
            <a:ahLst/>
            <a:cxnLst/>
            <a:rect l="l" t="t" r="r" b="b"/>
            <a:pathLst>
              <a:path w="1433829" h="53975">
                <a:moveTo>
                  <a:pt x="1433650" y="53962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6" name="object 68"/>
          <p:cNvSpPr/>
          <p:nvPr/>
        </p:nvSpPr>
        <p:spPr>
          <a:xfrm>
            <a:off x="6039038" y="4282136"/>
            <a:ext cx="977611" cy="317789"/>
          </a:xfrm>
          <a:custGeom>
            <a:avLst/>
            <a:gdLst/>
            <a:ahLst/>
            <a:cxnLst/>
            <a:rect l="l" t="t" r="r" b="b"/>
            <a:pathLst>
              <a:path w="1433829" h="466089">
                <a:moveTo>
                  <a:pt x="1433650" y="0"/>
                </a:moveTo>
                <a:lnTo>
                  <a:pt x="0" y="46586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7" name="object 69"/>
          <p:cNvSpPr txBox="1"/>
          <p:nvPr/>
        </p:nvSpPr>
        <p:spPr>
          <a:xfrm>
            <a:off x="7015580" y="4139388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73167" defTabSz="623438" fontAlgn="auto">
              <a:spcBef>
                <a:spcPts val="470"/>
              </a:spcBef>
              <a:spcAft>
                <a:spcPts val="0"/>
              </a:spcAft>
              <a:defRPr/>
            </a:pPr>
            <a:r>
              <a:rPr lang="en-US" sz="443" spc="-3" dirty="0">
                <a:solidFill>
                  <a:prstClr val="black"/>
                </a:solidFill>
                <a:latin typeface="Lucida Sans Unicode"/>
                <a:cs typeface="Lucida Sans Unicode"/>
              </a:rPr>
              <a:t>table</a:t>
            </a:r>
            <a:endParaRPr sz="443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8" name="object 70"/>
          <p:cNvSpPr/>
          <p:nvPr/>
        </p:nvSpPr>
        <p:spPr>
          <a:xfrm>
            <a:off x="6039038" y="4212179"/>
            <a:ext cx="977611" cy="533400"/>
          </a:xfrm>
          <a:custGeom>
            <a:avLst/>
            <a:gdLst/>
            <a:ahLst/>
            <a:cxnLst/>
            <a:rect l="l" t="t" r="r" b="b"/>
            <a:pathLst>
              <a:path w="1433829" h="782320">
                <a:moveTo>
                  <a:pt x="1433650" y="78199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9" name="object 71"/>
          <p:cNvSpPr txBox="1"/>
          <p:nvPr/>
        </p:nvSpPr>
        <p:spPr>
          <a:xfrm>
            <a:off x="7015580" y="4649875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77064" defTabSz="623438" fontAlgn="auto">
              <a:spcBef>
                <a:spcPts val="470"/>
              </a:spcBef>
              <a:spcAft>
                <a:spcPts val="0"/>
              </a:spcAft>
              <a:defRPr/>
            </a:pPr>
            <a:r>
              <a:rPr lang="fr-FR" sz="443" spc="-10" dirty="0">
                <a:solidFill>
                  <a:prstClr val="black"/>
                </a:solidFill>
                <a:latin typeface="Lucida Sans Unicode"/>
                <a:cs typeface="Lucida Sans Unicode"/>
              </a:rPr>
              <a:t>Element </a:t>
            </a:r>
            <a:r>
              <a:rPr sz="443" spc="-3" dirty="0">
                <a:solidFill>
                  <a:prstClr val="black"/>
                </a:solidFill>
                <a:latin typeface="Lucida Sans Unicode"/>
                <a:cs typeface="Lucida Sans Unicode"/>
              </a:rPr>
              <a:t>n</a:t>
            </a:r>
            <a:endParaRPr sz="443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20" name="object 75"/>
          <p:cNvSpPr/>
          <p:nvPr/>
        </p:nvSpPr>
        <p:spPr>
          <a:xfrm>
            <a:off x="5434016" y="3938030"/>
            <a:ext cx="227301" cy="56717"/>
          </a:xfrm>
          <a:custGeom>
            <a:avLst/>
            <a:gdLst/>
            <a:ahLst/>
            <a:cxnLst/>
            <a:rect l="l" t="t" r="r" b="b"/>
            <a:pathLst>
              <a:path w="333375" h="83185">
                <a:moveTo>
                  <a:pt x="0" y="0"/>
                </a:moveTo>
                <a:lnTo>
                  <a:pt x="332762" y="8319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" name="object 76"/>
          <p:cNvSpPr txBox="1"/>
          <p:nvPr/>
        </p:nvSpPr>
        <p:spPr>
          <a:xfrm>
            <a:off x="4979304" y="3823642"/>
            <a:ext cx="454169" cy="155090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031" rIns="0" bIns="0" rtlCol="0">
            <a:spAutoFit/>
          </a:bodyPr>
          <a:lstStyle/>
          <a:p>
            <a:pPr defTabSz="623438" fontAlgn="auto">
              <a:spcBef>
                <a:spcPts val="24"/>
              </a:spcBef>
              <a:spcAft>
                <a:spcPts val="0"/>
              </a:spcAft>
              <a:defRPr/>
            </a:pPr>
            <a:endParaRPr sz="54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2344" defTabSz="6234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43" i="1" spc="10" dirty="0">
                <a:solidFill>
                  <a:prstClr val="black"/>
                </a:solidFill>
                <a:latin typeface="Arial"/>
                <a:cs typeface="Arial"/>
              </a:rPr>
              <a:t>CTRL 1: Loop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77"/>
          <p:cNvSpPr/>
          <p:nvPr/>
        </p:nvSpPr>
        <p:spPr>
          <a:xfrm>
            <a:off x="5434016" y="4023111"/>
            <a:ext cx="227301" cy="161059"/>
          </a:xfrm>
          <a:custGeom>
            <a:avLst/>
            <a:gdLst/>
            <a:ahLst/>
            <a:cxnLst/>
            <a:rect l="l" t="t" r="r" b="b"/>
            <a:pathLst>
              <a:path w="333375" h="236219">
                <a:moveTo>
                  <a:pt x="0" y="235706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3" name="object 78"/>
          <p:cNvSpPr/>
          <p:nvPr/>
        </p:nvSpPr>
        <p:spPr>
          <a:xfrm>
            <a:off x="5434016" y="4297262"/>
            <a:ext cx="227301" cy="274493"/>
          </a:xfrm>
          <a:custGeom>
            <a:avLst/>
            <a:gdLst/>
            <a:ahLst/>
            <a:cxnLst/>
            <a:rect l="l" t="t" r="r" b="b"/>
            <a:pathLst>
              <a:path w="333375" h="402589">
                <a:moveTo>
                  <a:pt x="0" y="0"/>
                </a:moveTo>
                <a:lnTo>
                  <a:pt x="332762" y="40208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4" name="object 79"/>
          <p:cNvSpPr/>
          <p:nvPr/>
        </p:nvSpPr>
        <p:spPr>
          <a:xfrm>
            <a:off x="5434016" y="4183820"/>
            <a:ext cx="227301" cy="56717"/>
          </a:xfrm>
          <a:custGeom>
            <a:avLst/>
            <a:gdLst/>
            <a:ahLst/>
            <a:cxnLst/>
            <a:rect l="l" t="t" r="r" b="b"/>
            <a:pathLst>
              <a:path w="333375" h="83185">
                <a:moveTo>
                  <a:pt x="0" y="83190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5" name="object 80"/>
          <p:cNvSpPr txBox="1"/>
          <p:nvPr/>
        </p:nvSpPr>
        <p:spPr>
          <a:xfrm>
            <a:off x="4979304" y="4126153"/>
            <a:ext cx="454169" cy="155090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031" rIns="0" bIns="0" rtlCol="0">
            <a:spAutoFit/>
          </a:bodyPr>
          <a:lstStyle/>
          <a:p>
            <a:pPr defTabSz="623438" fontAlgn="auto">
              <a:spcBef>
                <a:spcPts val="24"/>
              </a:spcBef>
              <a:spcAft>
                <a:spcPts val="0"/>
              </a:spcAft>
              <a:defRPr/>
            </a:pPr>
            <a:endParaRPr sz="54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1045"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81"/>
          <p:cNvSpPr/>
          <p:nvPr/>
        </p:nvSpPr>
        <p:spPr>
          <a:xfrm>
            <a:off x="5434016" y="4212180"/>
            <a:ext cx="227301" cy="501361"/>
          </a:xfrm>
          <a:custGeom>
            <a:avLst/>
            <a:gdLst/>
            <a:ahLst/>
            <a:cxnLst/>
            <a:rect l="l" t="t" r="r" b="b"/>
            <a:pathLst>
              <a:path w="333375" h="735329">
                <a:moveTo>
                  <a:pt x="0" y="734850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7" name="object 82"/>
          <p:cNvSpPr/>
          <p:nvPr/>
        </p:nvSpPr>
        <p:spPr>
          <a:xfrm>
            <a:off x="5434016" y="4599772"/>
            <a:ext cx="227301" cy="170584"/>
          </a:xfrm>
          <a:custGeom>
            <a:avLst/>
            <a:gdLst/>
            <a:ahLst/>
            <a:cxnLst/>
            <a:rect l="l" t="t" r="r" b="b"/>
            <a:pathLst>
              <a:path w="333375" h="250189">
                <a:moveTo>
                  <a:pt x="0" y="249571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8" name="object 83"/>
          <p:cNvSpPr txBox="1"/>
          <p:nvPr/>
        </p:nvSpPr>
        <p:spPr>
          <a:xfrm>
            <a:off x="4979304" y="4655548"/>
            <a:ext cx="454169" cy="150707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897" rIns="0" bIns="0" rtlCol="0">
            <a:spAutoFit/>
          </a:bodyPr>
          <a:lstStyle/>
          <a:p>
            <a:pPr defTabSz="623438" fontAlgn="auto">
              <a:spcBef>
                <a:spcPts val="31"/>
              </a:spcBef>
              <a:spcAft>
                <a:spcPts val="0"/>
              </a:spcAft>
              <a:defRPr/>
            </a:pPr>
            <a:endParaRPr sz="511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6979"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84"/>
          <p:cNvSpPr/>
          <p:nvPr/>
        </p:nvSpPr>
        <p:spPr>
          <a:xfrm>
            <a:off x="5202405" y="4500511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4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0" name="object 85"/>
          <p:cNvSpPr/>
          <p:nvPr/>
        </p:nvSpPr>
        <p:spPr>
          <a:xfrm>
            <a:off x="5202405" y="4500511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1" name="object 86"/>
          <p:cNvSpPr/>
          <p:nvPr/>
        </p:nvSpPr>
        <p:spPr>
          <a:xfrm>
            <a:off x="5202405" y="4571412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2" name="object 87"/>
          <p:cNvSpPr/>
          <p:nvPr/>
        </p:nvSpPr>
        <p:spPr>
          <a:xfrm>
            <a:off x="5202405" y="4571412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3" name="object 88"/>
          <p:cNvSpPr/>
          <p:nvPr/>
        </p:nvSpPr>
        <p:spPr>
          <a:xfrm>
            <a:off x="5202405" y="442961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4" name="object 89"/>
          <p:cNvSpPr/>
          <p:nvPr/>
        </p:nvSpPr>
        <p:spPr>
          <a:xfrm>
            <a:off x="5202405" y="442961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5" name="object 90"/>
          <p:cNvSpPr txBox="1"/>
          <p:nvPr/>
        </p:nvSpPr>
        <p:spPr>
          <a:xfrm>
            <a:off x="5659952" y="3937083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93516" defTabSz="623438" fontAlgn="auto">
              <a:spcBef>
                <a:spcPts val="173"/>
              </a:spcBef>
              <a:spcAft>
                <a:spcPts val="0"/>
              </a:spcAft>
              <a:defRPr/>
            </a:pPr>
            <a:r>
              <a:rPr lang="fr-FR" sz="443" dirty="0" err="1">
                <a:solidFill>
                  <a:prstClr val="black"/>
                </a:solidFill>
                <a:latin typeface="Arial"/>
                <a:cs typeface="Arial"/>
              </a:rPr>
              <a:t>Sequantial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91"/>
          <p:cNvSpPr txBox="1"/>
          <p:nvPr/>
        </p:nvSpPr>
        <p:spPr>
          <a:xfrm>
            <a:off x="5659953" y="4126153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106071" defTabSz="623438" fontAlgn="auto">
              <a:spcBef>
                <a:spcPts val="173"/>
              </a:spcBef>
              <a:spcAft>
                <a:spcPts val="0"/>
              </a:spcAft>
              <a:defRPr/>
            </a:pPr>
            <a:r>
              <a:rPr lang="fr-FR" sz="443" i="1" dirty="0" err="1">
                <a:solidFill>
                  <a:prstClr val="black"/>
                </a:solidFill>
                <a:latin typeface="Arial"/>
                <a:cs typeface="Arial"/>
              </a:rPr>
              <a:t>Parallel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92"/>
          <p:cNvSpPr txBox="1"/>
          <p:nvPr/>
        </p:nvSpPr>
        <p:spPr>
          <a:xfrm>
            <a:off x="5659953" y="4542106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118626" defTabSz="623438" fontAlgn="auto">
              <a:spcBef>
                <a:spcPts val="173"/>
              </a:spcBef>
              <a:spcAft>
                <a:spcPts val="0"/>
              </a:spcAft>
              <a:defRPr/>
            </a:pPr>
            <a:r>
              <a:rPr lang="fr-FR" sz="443" i="1" spc="-1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443" i="1" spc="-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443" i="1" spc="10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100"/>
          <p:cNvSpPr/>
          <p:nvPr/>
        </p:nvSpPr>
        <p:spPr>
          <a:xfrm>
            <a:off x="5845241" y="438801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9" name="object 101"/>
          <p:cNvSpPr/>
          <p:nvPr/>
        </p:nvSpPr>
        <p:spPr>
          <a:xfrm>
            <a:off x="5845241" y="438801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0" name="object 102"/>
          <p:cNvSpPr/>
          <p:nvPr/>
        </p:nvSpPr>
        <p:spPr>
          <a:xfrm>
            <a:off x="5845241" y="442961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1" name="object 103"/>
          <p:cNvSpPr/>
          <p:nvPr/>
        </p:nvSpPr>
        <p:spPr>
          <a:xfrm>
            <a:off x="5845241" y="442961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2" name="object 104"/>
          <p:cNvSpPr/>
          <p:nvPr/>
        </p:nvSpPr>
        <p:spPr>
          <a:xfrm>
            <a:off x="5845241" y="434452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4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3" name="object 105"/>
          <p:cNvSpPr/>
          <p:nvPr/>
        </p:nvSpPr>
        <p:spPr>
          <a:xfrm>
            <a:off x="5845241" y="434452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4" name="object 106"/>
          <p:cNvSpPr/>
          <p:nvPr/>
        </p:nvSpPr>
        <p:spPr>
          <a:xfrm>
            <a:off x="7200870" y="448538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5" name="object 107"/>
          <p:cNvSpPr/>
          <p:nvPr/>
        </p:nvSpPr>
        <p:spPr>
          <a:xfrm>
            <a:off x="7200870" y="448538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object 108"/>
          <p:cNvSpPr/>
          <p:nvPr/>
        </p:nvSpPr>
        <p:spPr>
          <a:xfrm>
            <a:off x="7200870" y="4556286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" name="object 109"/>
          <p:cNvSpPr/>
          <p:nvPr/>
        </p:nvSpPr>
        <p:spPr>
          <a:xfrm>
            <a:off x="7200870" y="4556286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1186" y="1380"/>
                </a:lnTo>
                <a:lnTo>
                  <a:pt x="11835" y="2029"/>
                </a:lnTo>
                <a:lnTo>
                  <a:pt x="12484" y="2678"/>
                </a:lnTo>
                <a:lnTo>
                  <a:pt x="12986" y="3430"/>
                </a:lnTo>
                <a:lnTo>
                  <a:pt x="13338" y="4278"/>
                </a:lnTo>
                <a:lnTo>
                  <a:pt x="13690" y="5127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8" name="object 110"/>
          <p:cNvSpPr/>
          <p:nvPr/>
        </p:nvSpPr>
        <p:spPr>
          <a:xfrm>
            <a:off x="7200870" y="441448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9" name="object 111"/>
          <p:cNvSpPr/>
          <p:nvPr/>
        </p:nvSpPr>
        <p:spPr>
          <a:xfrm>
            <a:off x="7200870" y="441448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6113545" y="3300287"/>
            <a:ext cx="4955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600" dirty="0">
                <a:solidFill>
                  <a:prstClr val="black"/>
                </a:solidFill>
              </a:rPr>
              <a:t>separate</a:t>
            </a:r>
          </a:p>
        </p:txBody>
      </p:sp>
      <p:sp>
        <p:nvSpPr>
          <p:cNvPr id="51" name="Rectangle à coins arrondis 50"/>
          <p:cNvSpPr/>
          <p:nvPr/>
        </p:nvSpPr>
        <p:spPr>
          <a:xfrm>
            <a:off x="7680176" y="4127505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fr-FR" sz="9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</a:t>
            </a:r>
            <a:r>
              <a:rPr lang="fr-FR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defRPr/>
            </a:pPr>
            <a:r>
              <a:rPr lang="fr-FR" sz="9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lang="en-US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Parallélogramme 51"/>
          <p:cNvSpPr/>
          <p:nvPr/>
        </p:nvSpPr>
        <p:spPr>
          <a:xfrm>
            <a:off x="5924262" y="2600944"/>
            <a:ext cx="972000" cy="324000"/>
          </a:xfrm>
          <a:prstGeom prst="parallelogram">
            <a:avLst>
              <a:gd name="adj" fmla="val 51689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fr-FR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Framework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999745" y="3245122"/>
            <a:ext cx="599006" cy="123111"/>
          </a:xfrm>
          <a:prstGeom prst="rect">
            <a:avLst/>
          </a:prstGeom>
          <a:noFill/>
        </p:spPr>
        <p:txBody>
          <a:bodyPr wrap="none" lIns="36000" tIns="0" rIns="0" bIns="0">
            <a:spAutoFit/>
          </a:bodyPr>
          <a:lstStyle/>
          <a:p>
            <a:pPr>
              <a:defRPr/>
            </a:pPr>
            <a:r>
              <a:rPr lang="fr-FR" sz="800" i="1" dirty="0">
                <a:solidFill>
                  <a:prstClr val="black"/>
                </a:solidFill>
              </a:rPr>
              <a:t>an </a:t>
            </a:r>
            <a:r>
              <a:rPr lang="fr-FR" sz="800" i="1" dirty="0" err="1">
                <a:solidFill>
                  <a:prstClr val="black"/>
                </a:solidFill>
              </a:rPr>
              <a:t>elements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30764" y="3270920"/>
            <a:ext cx="1585164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pPr>
              <a:defRPr/>
            </a:pPr>
            <a:r>
              <a:rPr lang="fr-FR" sz="800" i="1" dirty="0">
                <a:solidFill>
                  <a:prstClr val="black"/>
                </a:solidFill>
              </a:rPr>
              <a:t>A primitive </a:t>
            </a:r>
            <a:r>
              <a:rPr lang="en-US" sz="800" i="1" dirty="0">
                <a:solidFill>
                  <a:prstClr val="black"/>
                </a:solidFill>
              </a:rPr>
              <a:t>Combinators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943873" y="4189203"/>
            <a:ext cx="451993" cy="123111"/>
          </a:xfrm>
          <a:prstGeom prst="rect">
            <a:avLst/>
          </a:prstGeom>
          <a:noFill/>
        </p:spPr>
        <p:txBody>
          <a:bodyPr wrap="square" tIns="0" rIns="0" rtlCol="0">
            <a:spAutoFit/>
          </a:bodyPr>
          <a:lstStyle/>
          <a:p>
            <a:pPr>
              <a:defRPr/>
            </a:pPr>
            <a:r>
              <a:rPr lang="fr-FR" sz="500" dirty="0">
                <a:solidFill>
                  <a:prstClr val="black"/>
                </a:solidFill>
              </a:rPr>
              <a:t>CTRL2: time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4892849" y="4649876"/>
            <a:ext cx="6541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500" dirty="0" err="1">
                <a:solidFill>
                  <a:prstClr val="black"/>
                </a:solidFill>
              </a:rPr>
              <a:t>Combinators</a:t>
            </a:r>
            <a:r>
              <a:rPr lang="fr-FR" sz="500" dirty="0">
                <a:solidFill>
                  <a:prstClr val="black"/>
                </a:solidFill>
              </a:rPr>
              <a:t> </a:t>
            </a:r>
            <a:r>
              <a:rPr lang="fr-FR" sz="300" dirty="0">
                <a:solidFill>
                  <a:prstClr val="black"/>
                </a:solidFill>
              </a:rPr>
              <a:t>m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57" name="Rectangle à coins arrondis 56"/>
          <p:cNvSpPr/>
          <p:nvPr/>
        </p:nvSpPr>
        <p:spPr>
          <a:xfrm>
            <a:off x="6083799" y="5337264"/>
            <a:ext cx="840615" cy="46800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sz="900" b="1" dirty="0">
                <a:solidFill>
                  <a:prstClr val="black"/>
                </a:solidFill>
                <a:latin typeface="Calibri"/>
              </a:rPr>
              <a:t>Complex Animations</a:t>
            </a:r>
          </a:p>
        </p:txBody>
      </p:sp>
      <p:cxnSp>
        <p:nvCxnSpPr>
          <p:cNvPr id="58" name="Connecteur en angle 57"/>
          <p:cNvCxnSpPr/>
          <p:nvPr/>
        </p:nvCxnSpPr>
        <p:spPr>
          <a:xfrm flipV="1">
            <a:off x="6922193" y="4602718"/>
            <a:ext cx="1260000" cy="1116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/>
          <p:nvPr/>
        </p:nvCxnSpPr>
        <p:spPr>
          <a:xfrm rot="5400000">
            <a:off x="6924088" y="4573760"/>
            <a:ext cx="1008000" cy="1080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/>
          <p:cNvCxnSpPr/>
          <p:nvPr/>
        </p:nvCxnSpPr>
        <p:spPr>
          <a:xfrm rot="10800000">
            <a:off x="4175798" y="5013255"/>
            <a:ext cx="1908000" cy="720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en angle 60"/>
          <p:cNvCxnSpPr/>
          <p:nvPr/>
        </p:nvCxnSpPr>
        <p:spPr>
          <a:xfrm rot="16200000" flipH="1">
            <a:off x="4880603" y="4434319"/>
            <a:ext cx="684000" cy="1769858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bject 124"/>
          <p:cNvSpPr/>
          <p:nvPr/>
        </p:nvSpPr>
        <p:spPr>
          <a:xfrm>
            <a:off x="2135560" y="4581128"/>
            <a:ext cx="1070400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3" name="object 125"/>
          <p:cNvSpPr/>
          <p:nvPr/>
        </p:nvSpPr>
        <p:spPr>
          <a:xfrm>
            <a:off x="2135561" y="4581130"/>
            <a:ext cx="1331595" cy="478850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4" name="object 126"/>
          <p:cNvSpPr txBox="1"/>
          <p:nvPr/>
        </p:nvSpPr>
        <p:spPr>
          <a:xfrm>
            <a:off x="2180820" y="4626205"/>
            <a:ext cx="977771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combinators outside</a:t>
            </a:r>
            <a:endParaRPr sz="800" b="1" dirty="0">
              <a:solidFill>
                <a:prstClr val="black"/>
              </a:solidFill>
            </a:endParaRPr>
          </a:p>
        </p:txBody>
      </p:sp>
      <p:sp>
        <p:nvSpPr>
          <p:cNvPr id="65" name="object 124"/>
          <p:cNvSpPr/>
          <p:nvPr/>
        </p:nvSpPr>
        <p:spPr>
          <a:xfrm>
            <a:off x="2135560" y="3356992"/>
            <a:ext cx="936104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6" name="object 125"/>
          <p:cNvSpPr/>
          <p:nvPr/>
        </p:nvSpPr>
        <p:spPr>
          <a:xfrm>
            <a:off x="2135561" y="3356993"/>
            <a:ext cx="1331595" cy="1148537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7" name="object 126"/>
          <p:cNvSpPr txBox="1"/>
          <p:nvPr/>
        </p:nvSpPr>
        <p:spPr>
          <a:xfrm>
            <a:off x="2159602" y="3410099"/>
            <a:ext cx="107775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lang="en-US" sz="800" b="1" dirty="0">
                <a:solidFill>
                  <a:prstClr val="black"/>
                </a:solidFill>
              </a:rPr>
              <a:t>UA Eﬀects </a:t>
            </a:r>
            <a:r>
              <a:rPr lang="en-US" sz="700" b="1" dirty="0">
                <a:solidFill>
                  <a:prstClr val="black"/>
                </a:solidFill>
              </a:rPr>
              <a:t>Library </a:t>
            </a:r>
            <a:endParaRPr sz="750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95400" y="1508612"/>
            <a:ext cx="111612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LinLibertineT"/>
              </a:rPr>
              <a:t>Following the approach in [1] for Model Transformation, we need to decouple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LinLibertineT"/>
              </a:rPr>
              <a:t>Model Animation </a:t>
            </a:r>
            <a:r>
              <a:rPr lang="en-US" sz="1800" b="1" i="1" dirty="0" smtClean="0">
                <a:solidFill>
                  <a:srgbClr val="000000"/>
                </a:solidFill>
                <a:latin typeface="LinLibertineT"/>
              </a:rPr>
              <a:t>Effects</a:t>
            </a:r>
            <a:r>
              <a:rPr lang="en-US" sz="1800" b="1" dirty="0" smtClean="0">
                <a:solidFill>
                  <a:srgbClr val="000000"/>
                </a:solidFill>
                <a:latin typeface="LinLibertineT"/>
              </a:rPr>
              <a:t>, from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LinLibertineT"/>
              </a:rPr>
              <a:t>Model Animation </a:t>
            </a:r>
            <a:r>
              <a:rPr lang="en-US" sz="1800" b="1" i="1" dirty="0" smtClean="0">
                <a:solidFill>
                  <a:srgbClr val="000000"/>
                </a:solidFill>
                <a:latin typeface="LinLibertineT"/>
              </a:rPr>
              <a:t>Scheduling</a:t>
            </a:r>
            <a:endParaRPr lang="en-US" sz="1600" b="1" i="1" dirty="0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52405" y="362621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Creation Eﬀects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252405" y="3832588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Deletion Eﬀects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257144" y="4048612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Action Eﬀects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257144" y="426463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Path Motion 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186377" y="4837315"/>
            <a:ext cx="288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delay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521301" y="4839596"/>
            <a:ext cx="504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Repetitors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130441" y="4835638"/>
            <a:ext cx="216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//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135561" y="5133806"/>
            <a:ext cx="1343163" cy="3960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 marL="12700" algn="ctr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Embedding</a:t>
            </a:r>
          </a:p>
          <a:p>
            <a:pPr marL="12700" algn="ctr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 the scheduling inside</a:t>
            </a:r>
          </a:p>
          <a:p>
            <a:pPr marL="12700" algn="ctr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 the UAs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</a:endParaRPr>
          </a:p>
        </p:txBody>
      </p:sp>
      <p:cxnSp>
        <p:nvCxnSpPr>
          <p:cNvPr id="77" name="Connecteur droit avec flèche 76"/>
          <p:cNvCxnSpPr/>
          <p:nvPr/>
        </p:nvCxnSpPr>
        <p:spPr>
          <a:xfrm>
            <a:off x="6379640" y="2944162"/>
            <a:ext cx="0" cy="230221"/>
          </a:xfrm>
          <a:prstGeom prst="straightConnector1">
            <a:avLst/>
          </a:prstGeom>
          <a:ln w="952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à coins arrondis 77"/>
          <p:cNvSpPr/>
          <p:nvPr/>
        </p:nvSpPr>
        <p:spPr>
          <a:xfrm>
            <a:off x="3947500" y="4509120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sz="900" b="1" dirty="0">
                <a:solidFill>
                  <a:prstClr val="black"/>
                </a:solidFill>
                <a:latin typeface="Calibri"/>
              </a:rPr>
              <a:t>Organized and scheduled</a:t>
            </a:r>
            <a:endParaRPr lang="en-US" sz="9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bject 124"/>
          <p:cNvSpPr/>
          <p:nvPr/>
        </p:nvSpPr>
        <p:spPr>
          <a:xfrm>
            <a:off x="8648937" y="3712353"/>
            <a:ext cx="1224000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80" name="object 125"/>
          <p:cNvSpPr/>
          <p:nvPr/>
        </p:nvSpPr>
        <p:spPr>
          <a:xfrm>
            <a:off x="8648940" y="3712354"/>
            <a:ext cx="1331595" cy="1124288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81" name="object 126"/>
          <p:cNvSpPr txBox="1"/>
          <p:nvPr/>
        </p:nvSpPr>
        <p:spPr>
          <a:xfrm>
            <a:off x="8672819" y="3766411"/>
            <a:ext cx="123851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lang="en-US" sz="800" b="1" dirty="0">
                <a:solidFill>
                  <a:prstClr val="black"/>
                </a:solidFill>
              </a:rPr>
              <a:t>CS components Library </a:t>
            </a:r>
            <a:endParaRPr sz="800" b="1" dirty="0">
              <a:solidFill>
                <a:prstClr val="black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810736" y="4000409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Table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810736" y="4288441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 err="1">
                <a:solidFill>
                  <a:prstClr val="black"/>
                </a:solidFill>
                <a:latin typeface="Calibri"/>
              </a:rPr>
              <a:t>TexBox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810736" y="4576449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Geometric</a:t>
            </a:r>
          </a:p>
        </p:txBody>
      </p:sp>
      <p:sp>
        <p:nvSpPr>
          <p:cNvPr id="85" name="object 123"/>
          <p:cNvSpPr/>
          <p:nvPr/>
        </p:nvSpPr>
        <p:spPr>
          <a:xfrm>
            <a:off x="4733676" y="3854822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86" name="object 123"/>
          <p:cNvSpPr/>
          <p:nvPr/>
        </p:nvSpPr>
        <p:spPr>
          <a:xfrm>
            <a:off x="4740436" y="4635359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87" name="Rectangle à coins arrondis 86"/>
          <p:cNvSpPr/>
          <p:nvPr/>
        </p:nvSpPr>
        <p:spPr>
          <a:xfrm>
            <a:off x="3947500" y="3717032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sz="900" b="1" dirty="0">
                <a:solidFill>
                  <a:prstClr val="black"/>
                </a:solidFill>
                <a:latin typeface="Calibri"/>
              </a:rPr>
              <a:t>Basic animation eﬀects</a:t>
            </a:r>
          </a:p>
        </p:txBody>
      </p:sp>
      <p:cxnSp>
        <p:nvCxnSpPr>
          <p:cNvPr id="88" name="Connecteur en angle 87"/>
          <p:cNvCxnSpPr>
            <a:stCxn id="87" idx="1"/>
          </p:cNvCxnSpPr>
          <p:nvPr/>
        </p:nvCxnSpPr>
        <p:spPr>
          <a:xfrm rot="10800000">
            <a:off x="3467157" y="3700323"/>
            <a:ext cx="480345" cy="250711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en angle 88"/>
          <p:cNvCxnSpPr/>
          <p:nvPr/>
        </p:nvCxnSpPr>
        <p:spPr>
          <a:xfrm rot="10800000" flipV="1">
            <a:off x="3477253" y="4653136"/>
            <a:ext cx="470249" cy="0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en angle 89"/>
          <p:cNvCxnSpPr>
            <a:stCxn id="78" idx="1"/>
            <a:endCxn id="76" idx="3"/>
          </p:cNvCxnSpPr>
          <p:nvPr/>
        </p:nvCxnSpPr>
        <p:spPr>
          <a:xfrm rot="10800000" flipV="1">
            <a:off x="3495383" y="4743120"/>
            <a:ext cx="452119" cy="588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en angle 90"/>
          <p:cNvCxnSpPr>
            <a:stCxn id="51" idx="3"/>
          </p:cNvCxnSpPr>
          <p:nvPr/>
        </p:nvCxnSpPr>
        <p:spPr>
          <a:xfrm>
            <a:off x="8460525" y="4361505"/>
            <a:ext cx="212295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4319477" y="4190373"/>
            <a:ext cx="0" cy="302400"/>
          </a:xfrm>
          <a:prstGeom prst="straightConnector1">
            <a:avLst/>
          </a:prstGeom>
          <a:ln w="9525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889646" y="3589917"/>
            <a:ext cx="1225083" cy="1369326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36000" rIns="0" bIns="0" rtlCol="0"/>
          <a:lstStyle/>
          <a:p>
            <a:pPr marL="12700" algn="ctr">
              <a:defRPr/>
            </a:pPr>
            <a:r>
              <a:rPr lang="en-US" sz="900" b="1">
                <a:solidFill>
                  <a:prstClr val="black"/>
                </a:solidFill>
              </a:rPr>
              <a:t>WorkSpace</a:t>
            </a:r>
            <a:r>
              <a:rPr lang="en-US" sz="900" b="1" dirty="0">
                <a:solidFill>
                  <a:prstClr val="black"/>
                </a:solidFill>
              </a:rPr>
              <a:t> 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08545" y="3600378"/>
            <a:ext cx="699811" cy="1353297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36000" rIns="0" bIns="0" rtlCol="0"/>
          <a:lstStyle/>
          <a:p>
            <a:pPr marL="12700" algn="ctr">
              <a:defRPr/>
            </a:pPr>
            <a:r>
              <a:rPr lang="en-US" sz="900" b="1">
                <a:solidFill>
                  <a:prstClr val="black"/>
                </a:solidFill>
              </a:rPr>
              <a:t>WorkSpace</a:t>
            </a:r>
            <a:r>
              <a:rPr lang="en-US" sz="900" b="1" dirty="0">
                <a:solidFill>
                  <a:prstClr val="black"/>
                </a:solidFill>
              </a:rPr>
              <a:t> 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95" name="object 123"/>
          <p:cNvSpPr/>
          <p:nvPr/>
        </p:nvSpPr>
        <p:spPr>
          <a:xfrm rot="10800000">
            <a:off x="7513806" y="4263134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0" y="6199928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0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en-US" sz="1000" dirty="0" err="1" smtClean="0"/>
              <a:t>Syriani</a:t>
            </a:r>
            <a:r>
              <a:rPr lang="en-US" sz="1000" dirty="0"/>
              <a:t>, Eugene and </a:t>
            </a:r>
            <a:r>
              <a:rPr lang="en-US" sz="1000" dirty="0" err="1"/>
              <a:t>Vangheluwe</a:t>
            </a:r>
            <a:r>
              <a:rPr lang="en-US" sz="1000" dirty="0"/>
              <a:t>, Hans (2010). De-/Re-constructing Model Transformation Languages. In Workshop on Graph Transformation and Visual Modeling </a:t>
            </a:r>
            <a:r>
              <a:rPr lang="en-US" sz="1000" dirty="0" smtClean="0"/>
              <a:t>Techniques. </a:t>
            </a:r>
          </a:p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/>
              <a:t>DOI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dx.doi.org/10.14279/tuj.eceasst.29.407</a:t>
            </a:r>
            <a:r>
              <a:rPr lang="en-US" sz="1000" dirty="0" smtClean="0"/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3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Effects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9496" y="1340768"/>
            <a:ext cx="8568952" cy="145236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Appearing</a:t>
            </a:r>
            <a:endParaRPr lang="en-US" sz="32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1559496" y="1844824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3527223" y="1336684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285980" y="1570317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à coins arrondis 19"/>
          <p:cNvSpPr/>
          <p:nvPr/>
        </p:nvSpPr>
        <p:spPr>
          <a:xfrm>
            <a:off x="6435619" y="1556792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8704011" y="1907540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327284" y="2438123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521952" y="2423802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ZOOMIN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59496" y="30689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Disappearing</a:t>
            </a:r>
            <a:endParaRPr lang="en-US" sz="3200" dirty="0"/>
          </a:p>
        </p:txBody>
      </p:sp>
      <p:cxnSp>
        <p:nvCxnSpPr>
          <p:cNvPr id="27" name="Connecteur droit 26"/>
          <p:cNvCxnSpPr/>
          <p:nvPr/>
        </p:nvCxnSpPr>
        <p:spPr>
          <a:xfrm>
            <a:off x="1559752" y="3573016"/>
            <a:ext cx="2304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3855909" y="3060791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ZoneTexte 30"/>
          <p:cNvSpPr txBox="1"/>
          <p:nvPr/>
        </p:nvSpPr>
        <p:spPr>
          <a:xfrm>
            <a:off x="8704011" y="36357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67808" y="4139788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DAPP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393852" y="4139788"/>
            <a:ext cx="156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ZOOMOUT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59496" y="48691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Action</a:t>
            </a:r>
            <a:endParaRPr lang="en-US" sz="2800" dirty="0"/>
          </a:p>
        </p:txBody>
      </p:sp>
      <p:cxnSp>
        <p:nvCxnSpPr>
          <p:cNvPr id="35" name="Connecteur droit 34"/>
          <p:cNvCxnSpPr/>
          <p:nvPr/>
        </p:nvCxnSpPr>
        <p:spPr>
          <a:xfrm>
            <a:off x="1559496" y="5373216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droit 35"/>
          <p:cNvCxnSpPr/>
          <p:nvPr/>
        </p:nvCxnSpPr>
        <p:spPr>
          <a:xfrm flipV="1">
            <a:off x="3534734" y="4869160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9" name="ZoneTexte 38"/>
          <p:cNvSpPr txBox="1"/>
          <p:nvPr/>
        </p:nvSpPr>
        <p:spPr>
          <a:xfrm>
            <a:off x="8704011" y="54359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07977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Color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4295800" y="3298509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6445439" y="3284984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à coins arrondis 47"/>
          <p:cNvSpPr/>
          <p:nvPr/>
        </p:nvSpPr>
        <p:spPr>
          <a:xfrm>
            <a:off x="4295800" y="5085184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624001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Style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>
            <a:off x="6528048" y="5598143"/>
            <a:ext cx="1302240" cy="0"/>
          </a:xfrm>
          <a:prstGeom prst="straightConnector1">
            <a:avLst/>
          </a:prstGeom>
          <a:ln w="60325">
            <a:solidFill>
              <a:srgbClr val="FF0000"/>
            </a:solidFill>
            <a:prstDash val="dash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6521952" y="5598143"/>
            <a:ext cx="1332000" cy="0"/>
          </a:xfrm>
          <a:prstGeom prst="straightConnector1">
            <a:avLst/>
          </a:prstGeom>
          <a:ln w="76200"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/>
      <p:bldP spid="44" grpId="0" animBg="1"/>
      <p:bldP spid="45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Scheduling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7756129" y="2328072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22155" y="2326070"/>
            <a:ext cx="255663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8830942" y="2329960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96968" y="2325510"/>
            <a:ext cx="255663" cy="30274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75280" y="2329960"/>
            <a:ext cx="255663" cy="29829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9905755" y="2331815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A13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71781" y="2327367"/>
            <a:ext cx="255663" cy="30274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50093" y="2331815"/>
            <a:ext cx="255663" cy="2982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3"/>
          <p:cNvCxnSpPr/>
          <p:nvPr/>
        </p:nvCxnSpPr>
        <p:spPr>
          <a:xfrm>
            <a:off x="7680504" y="3170410"/>
            <a:ext cx="2952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>
            <a:spLocks noChangeAspect="1"/>
          </p:cNvSpPr>
          <p:nvPr/>
        </p:nvSpPr>
        <p:spPr>
          <a:xfrm>
            <a:off x="8869117" y="3794212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9132331" y="4909407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9515491" y="4317118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9797527" y="4909407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9437755" y="5506968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10090127" y="5501696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A13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7880866" y="4909407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8467135" y="4909407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8232072" y="4317118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7754154" y="2748718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20180" y="2746716"/>
            <a:ext cx="255663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8828967" y="2750606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294993" y="2746156"/>
            <a:ext cx="255663" cy="30274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73305" y="2750606"/>
            <a:ext cx="255663" cy="29829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Straight Connector 7"/>
          <p:cNvCxnSpPr>
            <a:stCxn id="14" idx="2"/>
            <a:endCxn id="16" idx="0"/>
          </p:cNvCxnSpPr>
          <p:nvPr/>
        </p:nvCxnSpPr>
        <p:spPr>
          <a:xfrm>
            <a:off x="9067117" y="4046616"/>
            <a:ext cx="646374" cy="270502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88"/>
          <p:cNvCxnSpPr>
            <a:stCxn id="14" idx="2"/>
            <a:endCxn id="22" idx="0"/>
          </p:cNvCxnSpPr>
          <p:nvPr/>
        </p:nvCxnSpPr>
        <p:spPr>
          <a:xfrm flipH="1">
            <a:off x="8430073" y="4046616"/>
            <a:ext cx="637045" cy="270502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89"/>
          <p:cNvCxnSpPr>
            <a:stCxn id="22" idx="2"/>
            <a:endCxn id="20" idx="0"/>
          </p:cNvCxnSpPr>
          <p:nvPr/>
        </p:nvCxnSpPr>
        <p:spPr>
          <a:xfrm flipH="1">
            <a:off x="8114866" y="4569523"/>
            <a:ext cx="315206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90"/>
          <p:cNvCxnSpPr>
            <a:stCxn id="22" idx="2"/>
            <a:endCxn id="21" idx="0"/>
          </p:cNvCxnSpPr>
          <p:nvPr/>
        </p:nvCxnSpPr>
        <p:spPr>
          <a:xfrm>
            <a:off x="8430073" y="4569523"/>
            <a:ext cx="271063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91"/>
          <p:cNvCxnSpPr>
            <a:stCxn id="16" idx="2"/>
            <a:endCxn id="15" idx="0"/>
          </p:cNvCxnSpPr>
          <p:nvPr/>
        </p:nvCxnSpPr>
        <p:spPr>
          <a:xfrm flipH="1">
            <a:off x="9366331" y="4569523"/>
            <a:ext cx="347160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92"/>
          <p:cNvCxnSpPr>
            <a:stCxn id="16" idx="2"/>
            <a:endCxn id="17" idx="0"/>
          </p:cNvCxnSpPr>
          <p:nvPr/>
        </p:nvCxnSpPr>
        <p:spPr>
          <a:xfrm>
            <a:off x="9713491" y="4569523"/>
            <a:ext cx="282036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93"/>
          <p:cNvCxnSpPr>
            <a:stCxn id="18" idx="0"/>
            <a:endCxn id="17" idx="2"/>
          </p:cNvCxnSpPr>
          <p:nvPr/>
        </p:nvCxnSpPr>
        <p:spPr>
          <a:xfrm flipV="1">
            <a:off x="9671755" y="5161812"/>
            <a:ext cx="323772" cy="345157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94"/>
          <p:cNvCxnSpPr>
            <a:stCxn id="19" idx="0"/>
            <a:endCxn id="17" idx="2"/>
          </p:cNvCxnSpPr>
          <p:nvPr/>
        </p:nvCxnSpPr>
        <p:spPr>
          <a:xfrm flipH="1" flipV="1">
            <a:off x="9995527" y="5161812"/>
            <a:ext cx="328600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Rectangle 36"/>
          <p:cNvSpPr/>
          <p:nvPr/>
        </p:nvSpPr>
        <p:spPr>
          <a:xfrm>
            <a:off x="1488333" y="1702062"/>
            <a:ext cx="59679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Theoretical Approaches for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UA Scheduling</a:t>
            </a:r>
          </a:p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/>
              <a:t>Embedding the scheduling inside the UAs</a:t>
            </a:r>
          </a:p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/>
              <a:t>Define </a:t>
            </a:r>
            <a:r>
              <a:rPr lang="en-US" dirty="0" err="1"/>
              <a:t>combinators</a:t>
            </a:r>
            <a:r>
              <a:rPr lang="en-US" dirty="0"/>
              <a:t> outside of UAs 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- For UA Scheduling, we have identify two Theoretical Approaches</a:t>
            </a:r>
            <a:endParaRPr kumimoji="0" lang="en-US" altLang="en-US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- The first the Scheduling is Embedding  the scheduling inside  the UAs, this means that defined inside each unit animation using pre-condition and post-condition of each unit animation</a:t>
            </a:r>
            <a:endParaRPr kumimoji="0" lang="en-US" altLang="en-US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- The second method is to define combinators  of sequential and parallel mode outside of UAs</a:t>
            </a:r>
            <a:endParaRPr kumimoji="0" lang="en-US" altLang="en-US" sz="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2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11624" y="1772816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/>
              <a:t>Relating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071664" y="3203956"/>
            <a:ext cx="6480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relate to the DSL at hand 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synch TU and AU ?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3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336" y="1302159"/>
                <a:ext cx="4464496" cy="1569660"/>
              </a:xfrm>
              <a:prstGeom prst="rect">
                <a:avLst/>
              </a:prstGeom>
            </p:spPr>
            <p:txBody>
              <a:bodyPr wrap="square" rIns="0">
                <a:spAutoFit/>
              </a:bodyPr>
              <a:lstStyle/>
              <a:p>
                <a:pPr marL="0" lvl="1">
                  <a:lnSpc>
                    <a:spcPct val="150000"/>
                  </a:lnSpc>
                  <a:defRPr/>
                </a:pPr>
                <a:r>
                  <a:rPr lang="en-US" sz="1600" b="1" dirty="0" smtClean="0">
                    <a:solidFill>
                      <a:srgbClr val="FF0000"/>
                    </a:solidFill>
                  </a:rPr>
                  <a:t>A Persona (e.g. </a:t>
                </a:r>
                <a:r>
                  <a:rPr lang="en-US" sz="1600" b="1" dirty="0" err="1" smtClean="0">
                    <a:solidFill>
                      <a:srgbClr val="FF0000"/>
                    </a:solidFill>
                  </a:rPr>
                  <a:t>PacMan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) moves (right)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𝑚𝑜𝑣𝑒𝑅</m:t>
                    </m:r>
                  </m:oMath>
                </a14:m>
                <a:r>
                  <a:rPr lang="en-US" sz="1200" i="1" dirty="0" smtClean="0">
                    <a:solidFill>
                      <a:prstClr val="black"/>
                    </a:solidFill>
                  </a:rPr>
                  <a:t> TU </a:t>
                </a:r>
                <a:endParaRPr lang="en-US" sz="1200" i="1" dirty="0">
                  <a:solidFill>
                    <a:prstClr val="black"/>
                  </a:solidFill>
                </a:endParaRP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:r>
                  <a:rPr lang="fr-FR" sz="1200" b="1" dirty="0" err="1" smtClean="0">
                    <a:solidFill>
                      <a:prstClr val="black"/>
                    </a:solidFill>
                  </a:rPr>
                  <a:t>Similar</a:t>
                </a:r>
                <a:r>
                  <a:rPr lang="fr-FR" sz="1200" b="1" dirty="0" smtClean="0">
                    <a:solidFill>
                      <a:prstClr val="black"/>
                    </a:solidFill>
                  </a:rPr>
                  <a:t>, and </a:t>
                </a:r>
                <a:r>
                  <a:rPr lang="fr-FR" sz="1200" b="1" dirty="0" err="1" smtClean="0">
                    <a:solidFill>
                      <a:prstClr val="black"/>
                    </a:solidFill>
                  </a:rPr>
                  <a:t>thus</a:t>
                </a:r>
                <a:r>
                  <a:rPr lang="fr-FR" sz="1200" b="1" dirty="0">
                    <a:solidFill>
                      <a:prstClr val="black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prstClr val="black"/>
                    </a:solidFill>
                  </a:rPr>
                  <a:t>duplicated</a:t>
                </a:r>
                <a:r>
                  <a:rPr lang="fr-FR" sz="1200" b="1" dirty="0" smtClean="0">
                    <a:solidFill>
                      <a:prstClr val="black"/>
                    </a:solidFill>
                  </a:rPr>
                  <a:t>, for </a:t>
                </a:r>
              </a:p>
              <a:p>
                <a:pPr marL="1085850" lvl="2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fr-FR" sz="1200" b="1" dirty="0" smtClean="0">
                    <a:solidFill>
                      <a:prstClr val="black"/>
                    </a:solidFill>
                  </a:rPr>
                  <a:t>all persona</a:t>
                </a:r>
              </a:p>
              <a:p>
                <a:pPr marL="1085850" lvl="2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fr-FR" sz="1200" b="1" dirty="0" smtClean="0">
                    <a:solidFill>
                      <a:prstClr val="black"/>
                    </a:solidFill>
                  </a:rPr>
                  <a:t>all « moves »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302159"/>
                <a:ext cx="4464496" cy="1569660"/>
              </a:xfrm>
              <a:prstGeom prst="rect">
                <a:avLst/>
              </a:prstGeom>
              <a:blipFill>
                <a:blip r:embed="rId3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023992" y="1302159"/>
            <a:ext cx="5328592" cy="738664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Transition is fired, changing the current </a:t>
            </a:r>
            <a:r>
              <a:rPr lang="en-US" sz="1600" b="1" dirty="0" smtClean="0">
                <a:solidFill>
                  <a:srgbClr val="FF0000"/>
                </a:solidFill>
                <a:latin typeface="Courier" pitchFamily="49" charset="0"/>
              </a:rPr>
              <a:t>State</a:t>
            </a:r>
            <a:endParaRPr lang="en-US" sz="1600" b="1" dirty="0">
              <a:solidFill>
                <a:srgbClr val="FF0000"/>
              </a:solidFill>
              <a:latin typeface="Courier" pitchFamily="49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200" b="1" dirty="0" smtClean="0">
                <a:solidFill>
                  <a:prstClr val="black"/>
                </a:solidFill>
              </a:rPr>
              <a:t>TU </a:t>
            </a:r>
            <a:r>
              <a:rPr lang="fr-FR" sz="1200" b="1" dirty="0" err="1" smtClean="0">
                <a:solidFill>
                  <a:prstClr val="black"/>
                </a:solidFill>
                <a:latin typeface="Courier" pitchFamily="49" charset="0"/>
              </a:rPr>
              <a:t>fire</a:t>
            </a:r>
            <a:r>
              <a:rPr lang="fr-FR" sz="1200" b="1" dirty="0" smtClean="0">
                <a:solidFill>
                  <a:prstClr val="black"/>
                </a:solidFill>
              </a:rPr>
              <a:t>, </a:t>
            </a:r>
            <a:r>
              <a:rPr lang="fr-FR" sz="1200" b="1" dirty="0" err="1" smtClean="0">
                <a:solidFill>
                  <a:prstClr val="black"/>
                </a:solidFill>
              </a:rPr>
              <a:t>defined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inside</a:t>
            </a:r>
            <a:r>
              <a:rPr lang="fr-FR" sz="1200" b="1" dirty="0" smtClean="0">
                <a:solidFill>
                  <a:prstClr val="black"/>
                </a:solidFill>
              </a:rPr>
              <a:t> the </a:t>
            </a:r>
            <a:r>
              <a:rPr lang="fr-FR" sz="1200" b="1" dirty="0" err="1" smtClean="0">
                <a:solidFill>
                  <a:prstClr val="black"/>
                </a:solidFill>
              </a:rPr>
              <a:t>general</a:t>
            </a:r>
            <a:r>
              <a:rPr lang="fr-FR" sz="1200" b="1" dirty="0" smtClean="0">
                <a:solidFill>
                  <a:prstClr val="black"/>
                </a:solidFill>
              </a:rPr>
              <a:t> transformation </a:t>
            </a:r>
            <a:r>
              <a:rPr lang="fr-FR" sz="1200" b="1" dirty="0" err="1">
                <a:solidFill>
                  <a:prstClr val="black"/>
                </a:solidFill>
                <a:latin typeface="Courier" pitchFamily="49" charset="0"/>
              </a:rPr>
              <a:t>accept</a:t>
            </a:r>
            <a:endParaRPr lang="fr-FR" sz="1200" b="1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11" name="Rounded Rectangle 70"/>
          <p:cNvSpPr/>
          <p:nvPr/>
        </p:nvSpPr>
        <p:spPr>
          <a:xfrm>
            <a:off x="1704866" y="3367234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ounded Rectangle 71"/>
          <p:cNvSpPr/>
          <p:nvPr/>
        </p:nvSpPr>
        <p:spPr>
          <a:xfrm>
            <a:off x="2684580" y="3367234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ounded Rectangle 72"/>
          <p:cNvSpPr/>
          <p:nvPr/>
        </p:nvSpPr>
        <p:spPr>
          <a:xfrm>
            <a:off x="1704866" y="4189369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ounded Rectangle 73"/>
          <p:cNvSpPr/>
          <p:nvPr/>
        </p:nvSpPr>
        <p:spPr>
          <a:xfrm>
            <a:off x="2684580" y="4189369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Connector 75"/>
          <p:cNvCxnSpPr>
            <a:stCxn id="11" idx="3"/>
            <a:endCxn id="12" idx="1"/>
          </p:cNvCxnSpPr>
          <p:nvPr/>
        </p:nvCxnSpPr>
        <p:spPr>
          <a:xfrm>
            <a:off x="2064866" y="3547234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6"/>
          <p:cNvCxnSpPr>
            <a:stCxn id="13" idx="3"/>
            <a:endCxn id="14" idx="1"/>
          </p:cNvCxnSpPr>
          <p:nvPr/>
        </p:nvCxnSpPr>
        <p:spPr>
          <a:xfrm>
            <a:off x="2064866" y="4369369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9"/>
          <p:cNvCxnSpPr>
            <a:stCxn id="14" idx="0"/>
            <a:endCxn id="12" idx="2"/>
          </p:cNvCxnSpPr>
          <p:nvPr/>
        </p:nvCxnSpPr>
        <p:spPr>
          <a:xfrm flipV="1">
            <a:off x="2864580" y="3727234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2"/>
          <p:cNvCxnSpPr>
            <a:stCxn id="13" idx="0"/>
            <a:endCxn id="11" idx="2"/>
          </p:cNvCxnSpPr>
          <p:nvPr/>
        </p:nvCxnSpPr>
        <p:spPr>
          <a:xfrm flipV="1">
            <a:off x="1884866" y="3727234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5"/>
          <p:cNvSpPr txBox="1"/>
          <p:nvPr/>
        </p:nvSpPr>
        <p:spPr>
          <a:xfrm>
            <a:off x="2231510" y="3361078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86"/>
          <p:cNvSpPr txBox="1"/>
          <p:nvPr/>
        </p:nvSpPr>
        <p:spPr>
          <a:xfrm>
            <a:off x="2226222" y="4191397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87"/>
          <p:cNvSpPr txBox="1"/>
          <p:nvPr/>
        </p:nvSpPr>
        <p:spPr>
          <a:xfrm>
            <a:off x="2009397" y="4326429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89"/>
          <p:cNvSpPr txBox="1"/>
          <p:nvPr/>
        </p:nvSpPr>
        <p:spPr>
          <a:xfrm>
            <a:off x="2009397" y="3519434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90"/>
          <p:cNvSpPr txBox="1"/>
          <p:nvPr/>
        </p:nvSpPr>
        <p:spPr>
          <a:xfrm>
            <a:off x="1647970" y="3699551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91"/>
          <p:cNvSpPr txBox="1"/>
          <p:nvPr/>
        </p:nvSpPr>
        <p:spPr>
          <a:xfrm>
            <a:off x="2600008" y="3692563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92"/>
          <p:cNvSpPr txBox="1"/>
          <p:nvPr/>
        </p:nvSpPr>
        <p:spPr>
          <a:xfrm>
            <a:off x="1818370" y="4019075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93"/>
          <p:cNvSpPr txBox="1"/>
          <p:nvPr/>
        </p:nvSpPr>
        <p:spPr>
          <a:xfrm>
            <a:off x="2820727" y="3995236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9" y="3376886"/>
            <a:ext cx="252000" cy="259983"/>
          </a:xfrm>
          <a:prstGeom prst="rect">
            <a:avLst/>
          </a:prstGeom>
        </p:spPr>
      </p:pic>
      <p:pic>
        <p:nvPicPr>
          <p:cNvPr id="28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3249787" y="4318176"/>
            <a:ext cx="252000" cy="231193"/>
          </a:xfrm>
          <a:prstGeom prst="rect">
            <a:avLst/>
          </a:prstGeom>
        </p:spPr>
      </p:pic>
      <p:cxnSp>
        <p:nvCxnSpPr>
          <p:cNvPr id="29" name="Straight Connector 97"/>
          <p:cNvCxnSpPr>
            <a:stCxn id="14" idx="3"/>
            <a:endCxn id="28" idx="1"/>
          </p:cNvCxnSpPr>
          <p:nvPr/>
        </p:nvCxnSpPr>
        <p:spPr>
          <a:xfrm>
            <a:off x="3044580" y="4369369"/>
            <a:ext cx="205207" cy="644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00"/>
          <p:cNvSpPr txBox="1"/>
          <p:nvPr/>
        </p:nvSpPr>
        <p:spPr>
          <a:xfrm>
            <a:off x="2989351" y="4359384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101"/>
          <p:cNvSpPr txBox="1"/>
          <p:nvPr/>
        </p:nvSpPr>
        <p:spPr>
          <a:xfrm>
            <a:off x="1372156" y="3483307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102"/>
          <p:cNvCxnSpPr>
            <a:stCxn id="27" idx="3"/>
            <a:endCxn id="11" idx="1"/>
          </p:cNvCxnSpPr>
          <p:nvPr/>
        </p:nvCxnSpPr>
        <p:spPr>
          <a:xfrm>
            <a:off x="1417469" y="3506878"/>
            <a:ext cx="287397" cy="40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55440" y="2871819"/>
            <a:ext cx="2880320" cy="17388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115"/>
          <p:cNvSpPr/>
          <p:nvPr/>
        </p:nvSpPr>
        <p:spPr>
          <a:xfrm>
            <a:off x="1741570" y="2884703"/>
            <a:ext cx="969303" cy="213722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SCORE     0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8851" y="2871819"/>
            <a:ext cx="290307" cy="17383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334654" y="2878131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Viz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000" baseline="-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2x2</a:t>
            </a:r>
            <a:endParaRPr lang="en-GB" sz="1000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Straight Connector 102"/>
          <p:cNvCxnSpPr/>
          <p:nvPr/>
        </p:nvCxnSpPr>
        <p:spPr>
          <a:xfrm flipV="1">
            <a:off x="3044580" y="3456894"/>
            <a:ext cx="324035" cy="1014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02" y="3357702"/>
            <a:ext cx="252000" cy="259983"/>
          </a:xfrm>
          <a:prstGeom prst="rect">
            <a:avLst/>
          </a:prstGeom>
        </p:spPr>
      </p:pic>
      <p:sp>
        <p:nvSpPr>
          <p:cNvPr id="46" name="TextBox 101"/>
          <p:cNvSpPr txBox="1"/>
          <p:nvPr/>
        </p:nvSpPr>
        <p:spPr>
          <a:xfrm>
            <a:off x="3160081" y="3505800"/>
            <a:ext cx="180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48128" y="2902322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7248128" y="2911199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894632" y="3273458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/>
          <p:cNvSpPr/>
          <p:nvPr/>
        </p:nvSpPr>
        <p:spPr>
          <a:xfrm>
            <a:off x="8056632" y="344763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9480432" y="325380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9523531" y="411308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8335531" y="3376886"/>
            <a:ext cx="11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H="1" flipV="1">
            <a:off x="8375442" y="3598723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390632" y="4220012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753716" y="4220012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1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47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83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67" name="Connecteur droit avec flèche 66"/>
          <p:cNvCxnSpPr/>
          <p:nvPr/>
        </p:nvCxnSpPr>
        <p:spPr>
          <a:xfrm>
            <a:off x="9768408" y="3749801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7680176" y="314167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9647937" y="343705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374723" y="5195709"/>
            <a:ext cx="6404993" cy="124673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54000" tIns="54000" rIns="0" bIns="0" rtlCol="0" anchor="ctr" anchorCtr="0"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 defTabSz="914400">
              <a:buFont typeface="Wingdings" panose="05000000000000000000" pitchFamily="2" charset="2"/>
              <a:buChar char="Ü"/>
              <a:defRPr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fr-FR" b="1" i="1" dirty="0" err="1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>
                <a:latin typeface="Courier" pitchFamily="49" charset="0"/>
              </a:rPr>
              <a:t>APP-DAPP</a:t>
            </a:r>
            <a:r>
              <a:rPr lang="fr-FR" dirty="0"/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2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6" grpId="0"/>
      <p:bldP spid="54" grpId="0" animBg="1"/>
      <p:bldP spid="71" grpId="0" animBg="1"/>
      <p:bldP spid="5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36" name="TextBox 24"/>
          <p:cNvSpPr txBox="1"/>
          <p:nvPr/>
        </p:nvSpPr>
        <p:spPr>
          <a:xfrm>
            <a:off x="2457384" y="3536719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54995" y="1986084"/>
            <a:ext cx="7992888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8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endParaRPr lang="en-GB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54995" y="2427375"/>
            <a:ext cx="7992888" cy="19388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1200" b="1" i="1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496303" y="2863231"/>
            <a:ext cx="1044000" cy="68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Straight Connector 17"/>
          <p:cNvCxnSpPr/>
          <p:nvPr/>
        </p:nvCxnSpPr>
        <p:spPr>
          <a:xfrm flipV="1">
            <a:off x="3540303" y="3255378"/>
            <a:ext cx="1296000" cy="0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71"/>
          <p:cNvCxnSpPr/>
          <p:nvPr/>
        </p:nvCxnSpPr>
        <p:spPr>
          <a:xfrm flipV="1">
            <a:off x="6649578" y="3255378"/>
            <a:ext cx="1512000" cy="0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23"/>
          <p:cNvCxnSpPr/>
          <p:nvPr/>
        </p:nvCxnSpPr>
        <p:spPr>
          <a:xfrm>
            <a:off x="2760986" y="3550182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73"/>
          <p:cNvCxnSpPr/>
          <p:nvPr/>
        </p:nvCxnSpPr>
        <p:spPr>
          <a:xfrm>
            <a:off x="3195155" y="3536718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75"/>
          <p:cNvCxnSpPr/>
          <p:nvPr/>
        </p:nvCxnSpPr>
        <p:spPr>
          <a:xfrm>
            <a:off x="8665642" y="3624757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77"/>
          <p:cNvCxnSpPr/>
          <p:nvPr/>
        </p:nvCxnSpPr>
        <p:spPr>
          <a:xfrm>
            <a:off x="8809658" y="3608247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78"/>
          <p:cNvSpPr txBox="1"/>
          <p:nvPr/>
        </p:nvSpPr>
        <p:spPr>
          <a:xfrm>
            <a:off x="3099540" y="3592151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79"/>
          <p:cNvSpPr txBox="1"/>
          <p:nvPr/>
        </p:nvSpPr>
        <p:spPr>
          <a:xfrm>
            <a:off x="8378192" y="3594751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TextBox 80"/>
          <p:cNvSpPr txBox="1"/>
          <p:nvPr/>
        </p:nvSpPr>
        <p:spPr>
          <a:xfrm>
            <a:off x="8771652" y="3624757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81"/>
          <p:cNvCxnSpPr/>
          <p:nvPr/>
        </p:nvCxnSpPr>
        <p:spPr>
          <a:xfrm rot="5400000">
            <a:off x="2141841" y="4431034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Elbow Connector 84"/>
          <p:cNvCxnSpPr/>
          <p:nvPr/>
        </p:nvCxnSpPr>
        <p:spPr>
          <a:xfrm rot="16200000" flipV="1">
            <a:off x="7861887" y="443486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85"/>
          <p:cNvSpPr txBox="1"/>
          <p:nvPr/>
        </p:nvSpPr>
        <p:spPr>
          <a:xfrm>
            <a:off x="1415590" y="4718408"/>
            <a:ext cx="836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38"/>
          <p:cNvGrpSpPr/>
          <p:nvPr/>
        </p:nvGrpSpPr>
        <p:grpSpPr>
          <a:xfrm>
            <a:off x="4849218" y="2942427"/>
            <a:ext cx="1811819" cy="684000"/>
            <a:chOff x="2626519" y="2339654"/>
            <a:chExt cx="876301" cy="511417"/>
          </a:xfrm>
        </p:grpSpPr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fr-FR" sz="28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fr-FR" sz="1500" dirty="0" err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15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fr-FR" sz="1500" dirty="0" err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endParaRPr lang="en-GB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8173037" y="2929516"/>
            <a:ext cx="1044000" cy="68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4" name="Straight Connector 88"/>
          <p:cNvCxnSpPr/>
          <p:nvPr/>
        </p:nvCxnSpPr>
        <p:spPr>
          <a:xfrm>
            <a:off x="5713314" y="4358952"/>
            <a:ext cx="0" cy="612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Box 90"/>
          <p:cNvSpPr txBox="1"/>
          <p:nvPr/>
        </p:nvSpPr>
        <p:spPr>
          <a:xfrm>
            <a:off x="5667075" y="4728835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" name="TextBox 86"/>
          <p:cNvSpPr txBox="1"/>
          <p:nvPr/>
        </p:nvSpPr>
        <p:spPr>
          <a:xfrm>
            <a:off x="8414423" y="4715181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7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04" y="5013256"/>
            <a:ext cx="697897" cy="720000"/>
          </a:xfrm>
          <a:prstGeom prst="rect">
            <a:avLst/>
          </a:prstGeom>
        </p:spPr>
      </p:pic>
      <p:sp>
        <p:nvSpPr>
          <p:cNvPr id="79" name="Rounded Rectangle 70"/>
          <p:cNvSpPr/>
          <p:nvPr/>
        </p:nvSpPr>
        <p:spPr>
          <a:xfrm>
            <a:off x="5353274" y="5013256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0" name="Straight Connector 101"/>
          <p:cNvCxnSpPr/>
          <p:nvPr/>
        </p:nvCxnSpPr>
        <p:spPr>
          <a:xfrm flipV="1">
            <a:off x="2694378" y="3892810"/>
            <a:ext cx="70465" cy="467990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01"/>
          <p:cNvCxnSpPr/>
          <p:nvPr/>
        </p:nvCxnSpPr>
        <p:spPr>
          <a:xfrm flipV="1">
            <a:off x="2677639" y="3979264"/>
            <a:ext cx="5988003" cy="379688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101"/>
          <p:cNvCxnSpPr>
            <a:stCxn id="38" idx="2"/>
          </p:cNvCxnSpPr>
          <p:nvPr/>
        </p:nvCxnSpPr>
        <p:spPr>
          <a:xfrm flipH="1" flipV="1">
            <a:off x="3195154" y="3883292"/>
            <a:ext cx="2556285" cy="482963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01"/>
          <p:cNvCxnSpPr>
            <a:stCxn id="38" idx="2"/>
          </p:cNvCxnSpPr>
          <p:nvPr/>
        </p:nvCxnSpPr>
        <p:spPr>
          <a:xfrm flipV="1">
            <a:off x="5751439" y="3954651"/>
            <a:ext cx="3054363" cy="411604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7621666" y="4990524"/>
            <a:ext cx="21467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fr-FR" sz="15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smtClean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 </a:t>
            </a:r>
            <a:r>
              <a:rPr lang="en-US" sz="1500" b="1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</a:t>
            </a:r>
          </a:p>
        </p:txBody>
      </p:sp>
      <p:pic>
        <p:nvPicPr>
          <p:cNvPr id="35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54" y="5254256"/>
            <a:ext cx="506046" cy="506046"/>
          </a:xfrm>
          <a:prstGeom prst="rect">
            <a:avLst/>
          </a:prstGeom>
        </p:spPr>
      </p:pic>
      <p:cxnSp>
        <p:nvCxnSpPr>
          <p:cNvPr id="40" name="Elbow Connector 81"/>
          <p:cNvCxnSpPr/>
          <p:nvPr/>
        </p:nvCxnSpPr>
        <p:spPr>
          <a:xfrm rot="5400000">
            <a:off x="2141841" y="4431035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TextBox 85"/>
          <p:cNvSpPr txBox="1"/>
          <p:nvPr/>
        </p:nvSpPr>
        <p:spPr>
          <a:xfrm>
            <a:off x="1415590" y="4718409"/>
            <a:ext cx="836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TextBox 90"/>
          <p:cNvSpPr txBox="1"/>
          <p:nvPr/>
        </p:nvSpPr>
        <p:spPr>
          <a:xfrm>
            <a:off x="5667075" y="4728836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TextBox 86"/>
          <p:cNvSpPr txBox="1"/>
          <p:nvPr/>
        </p:nvSpPr>
        <p:spPr>
          <a:xfrm>
            <a:off x="8414423" y="4715182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9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04" y="5013257"/>
            <a:ext cx="697897" cy="720000"/>
          </a:xfrm>
          <a:prstGeom prst="rect">
            <a:avLst/>
          </a:prstGeom>
        </p:spPr>
      </p:pic>
      <p:sp>
        <p:nvSpPr>
          <p:cNvPr id="60" name="Rounded Rectangle 70"/>
          <p:cNvSpPr/>
          <p:nvPr/>
        </p:nvSpPr>
        <p:spPr>
          <a:xfrm>
            <a:off x="5353274" y="5013257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621666" y="4990525"/>
            <a:ext cx="21467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fr-FR" sz="15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smtClean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 </a:t>
            </a:r>
            <a:r>
              <a:rPr lang="en-US" sz="1500" b="1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</a:t>
            </a:r>
          </a:p>
        </p:txBody>
      </p:sp>
      <p:pic>
        <p:nvPicPr>
          <p:cNvPr id="62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54" y="5254257"/>
            <a:ext cx="506046" cy="50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5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 animBg="1"/>
      <p:bldP spid="39" grpId="0" animBg="1"/>
      <p:bldP spid="47" grpId="0"/>
      <p:bldP spid="48" grpId="0"/>
      <p:bldP spid="49" grpId="0"/>
      <p:bldP spid="52" grpId="0"/>
      <p:bldP spid="73" grpId="0" animBg="1"/>
      <p:bldP spid="75" grpId="0"/>
      <p:bldP spid="76" grpId="0"/>
      <p:bldP spid="79" grpId="0" animBg="1"/>
      <p:bldP spid="96" grpId="0"/>
      <p:bldP spid="53" grpId="0"/>
      <p:bldP spid="57" grpId="0"/>
      <p:bldP spid="58" grpId="0"/>
      <p:bldP spid="60" grpId="0" animBg="1"/>
      <p:bldP spid="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cxnSp>
        <p:nvCxnSpPr>
          <p:cNvPr id="50" name="Elbow Connector 81"/>
          <p:cNvCxnSpPr/>
          <p:nvPr/>
        </p:nvCxnSpPr>
        <p:spPr>
          <a:xfrm rot="5400000">
            <a:off x="1871056" y="4215010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85"/>
          <p:cNvSpPr txBox="1"/>
          <p:nvPr/>
        </p:nvSpPr>
        <p:spPr>
          <a:xfrm>
            <a:off x="1127448" y="4391087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7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42" y="4797232"/>
            <a:ext cx="697897" cy="720000"/>
          </a:xfrm>
          <a:prstGeom prst="rect">
            <a:avLst/>
          </a:prstGeom>
        </p:spPr>
      </p:pic>
      <p:sp>
        <p:nvSpPr>
          <p:cNvPr id="58" name="Rounded Rectangle 70"/>
          <p:cNvSpPr/>
          <p:nvPr/>
        </p:nvSpPr>
        <p:spPr>
          <a:xfrm>
            <a:off x="3747184" y="4779383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9" name="Elbow Connector 84"/>
          <p:cNvCxnSpPr/>
          <p:nvPr/>
        </p:nvCxnSpPr>
        <p:spPr>
          <a:xfrm rot="16200000" flipV="1">
            <a:off x="3588485" y="4218845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TextBox 90"/>
          <p:cNvSpPr txBox="1"/>
          <p:nvPr/>
        </p:nvSpPr>
        <p:spPr>
          <a:xfrm>
            <a:off x="3911240" y="4454224"/>
            <a:ext cx="139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8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sz="18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354565" y="2804500"/>
            <a:ext cx="187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i="1" dirty="0" err="1" smtClean="0"/>
              <a:t>rendering</a:t>
            </a:r>
            <a:endParaRPr lang="en-US" b="1" i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4869082" y="3040304"/>
            <a:ext cx="2451054" cy="460703"/>
            <a:chOff x="4869082" y="3040304"/>
            <a:chExt cx="2451054" cy="460703"/>
          </a:xfrm>
        </p:grpSpPr>
        <p:cxnSp>
          <p:nvCxnSpPr>
            <p:cNvPr id="86" name="Connecteur droit 85"/>
            <p:cNvCxnSpPr/>
            <p:nvPr/>
          </p:nvCxnSpPr>
          <p:spPr>
            <a:xfrm>
              <a:off x="4869082" y="3260082"/>
              <a:ext cx="2412000" cy="12986"/>
            </a:xfrm>
            <a:prstGeom prst="line">
              <a:avLst/>
            </a:prstGeom>
            <a:ln w="114300">
              <a:head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rapèze 19"/>
            <p:cNvSpPr/>
            <p:nvPr/>
          </p:nvSpPr>
          <p:spPr>
            <a:xfrm rot="16200000">
              <a:off x="7017784" y="3198656"/>
              <a:ext cx="460703" cy="144000"/>
            </a:xfrm>
            <a:prstGeom prst="trapezoid">
              <a:avLst/>
            </a:prstGeom>
            <a:solidFill>
              <a:schemeClr val="tx1"/>
            </a:solidFill>
            <a:ln w="3175">
              <a:noFill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Elbow Connector 81"/>
          <p:cNvCxnSpPr/>
          <p:nvPr/>
        </p:nvCxnSpPr>
        <p:spPr>
          <a:xfrm rot="5400000">
            <a:off x="7992878" y="4218846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TextBox 85"/>
          <p:cNvSpPr txBox="1"/>
          <p:nvPr/>
        </p:nvSpPr>
        <p:spPr>
          <a:xfrm>
            <a:off x="7104112" y="4359580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1" name="Elbow Connector 84"/>
          <p:cNvCxnSpPr/>
          <p:nvPr/>
        </p:nvCxnSpPr>
        <p:spPr>
          <a:xfrm rot="16200000" flipV="1">
            <a:off x="9676696" y="4205539"/>
            <a:ext cx="622300" cy="486000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TextBox 90"/>
          <p:cNvSpPr txBox="1"/>
          <p:nvPr/>
        </p:nvSpPr>
        <p:spPr>
          <a:xfrm>
            <a:off x="10058241" y="4387094"/>
            <a:ext cx="12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408368" y="4778297"/>
            <a:ext cx="2016224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CELL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408368" y="5066374"/>
            <a:ext cx="2016224" cy="4127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960096" y="4778297"/>
            <a:ext cx="1827783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 </a:t>
            </a:r>
            <a:r>
              <a:rPr lang="fr-FR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960096" y="5066374"/>
            <a:ext cx="1828800" cy="43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343472" y="1705618"/>
            <a:ext cx="3312367" cy="243660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464152" y="1700808"/>
            <a:ext cx="3312367" cy="243660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2251064" y="2728476"/>
            <a:ext cx="553998" cy="82971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2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279576" y="1995406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4" name="Straight Connector 23"/>
          <p:cNvCxnSpPr/>
          <p:nvPr/>
        </p:nvCxnSpPr>
        <p:spPr>
          <a:xfrm>
            <a:off x="2747931" y="2756082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73"/>
          <p:cNvCxnSpPr/>
          <p:nvPr/>
        </p:nvCxnSpPr>
        <p:spPr>
          <a:xfrm>
            <a:off x="3194452" y="2742618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TextBox 78"/>
          <p:cNvSpPr txBox="1"/>
          <p:nvPr/>
        </p:nvSpPr>
        <p:spPr>
          <a:xfrm>
            <a:off x="3092413" y="2797934"/>
            <a:ext cx="553998" cy="46102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7" name="Connecteur en arc 56"/>
          <p:cNvCxnSpPr/>
          <p:nvPr/>
        </p:nvCxnSpPr>
        <p:spPr>
          <a:xfrm rot="5400000" flipH="1" flipV="1">
            <a:off x="2135934" y="3537079"/>
            <a:ext cx="900000" cy="324000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en arc 67"/>
          <p:cNvCxnSpPr/>
          <p:nvPr/>
        </p:nvCxnSpPr>
        <p:spPr>
          <a:xfrm rot="16200000" flipV="1">
            <a:off x="2978958" y="3456471"/>
            <a:ext cx="895710" cy="462872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24"/>
          <p:cNvSpPr txBox="1"/>
          <p:nvPr/>
        </p:nvSpPr>
        <p:spPr>
          <a:xfrm>
            <a:off x="8338891" y="2736052"/>
            <a:ext cx="553998" cy="82971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2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364448" y="1988840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4" name="Straight Connector 23"/>
          <p:cNvCxnSpPr/>
          <p:nvPr/>
        </p:nvCxnSpPr>
        <p:spPr>
          <a:xfrm>
            <a:off x="8845155" y="2749516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5" name="Straight Connector 73"/>
          <p:cNvCxnSpPr/>
          <p:nvPr/>
        </p:nvCxnSpPr>
        <p:spPr>
          <a:xfrm>
            <a:off x="9279324" y="2736052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TextBox 78"/>
          <p:cNvSpPr txBox="1"/>
          <p:nvPr/>
        </p:nvSpPr>
        <p:spPr>
          <a:xfrm>
            <a:off x="9235922" y="2706078"/>
            <a:ext cx="553998" cy="56394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8" name="Connecteur en arc 77"/>
          <p:cNvCxnSpPr/>
          <p:nvPr/>
        </p:nvCxnSpPr>
        <p:spPr>
          <a:xfrm rot="5400000" flipH="1" flipV="1">
            <a:off x="8240424" y="3532930"/>
            <a:ext cx="906327" cy="303135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rc 78"/>
          <p:cNvCxnSpPr/>
          <p:nvPr/>
        </p:nvCxnSpPr>
        <p:spPr>
          <a:xfrm rot="16200000" flipV="1">
            <a:off x="9053508" y="3444993"/>
            <a:ext cx="916585" cy="464953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3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8" grpId="0" animBg="1"/>
      <p:bldP spid="83" grpId="0"/>
      <p:bldP spid="17" grpId="0"/>
      <p:bldP spid="67" grpId="0"/>
      <p:bldP spid="84" grpId="0"/>
      <p:bldP spid="90" grpId="0" animBg="1"/>
      <p:bldP spid="91" grpId="0" animBg="1"/>
      <p:bldP spid="93" grpId="0" animBg="1"/>
      <p:bldP spid="94" grpId="0" animBg="1"/>
      <p:bldP spid="48" grpId="0" animBg="1"/>
      <p:bldP spid="49" grpId="0" animBg="1"/>
      <p:bldP spid="51" grpId="0"/>
      <p:bldP spid="53" grpId="0" animBg="1"/>
      <p:bldP spid="56" grpId="0"/>
      <p:bldP spid="70" grpId="0"/>
      <p:bldP spid="73" grpId="0" animBg="1"/>
      <p:bldP spid="7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9376" y="310201"/>
            <a:ext cx="11305256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MT &lt; &gt; MA Coordination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39416" y="1196752"/>
            <a:ext cx="9577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fr-BE" sz="2400" b="1" dirty="0">
                <a:solidFill>
                  <a:prstClr val="black"/>
                </a:solidFill>
              </a:rPr>
              <a:t>How </a:t>
            </a:r>
            <a:r>
              <a:rPr lang="en-US" sz="2400" b="1" dirty="0" smtClean="0">
                <a:solidFill>
                  <a:prstClr val="black"/>
                </a:solidFill>
              </a:rPr>
              <a:t>to </a:t>
            </a:r>
            <a:r>
              <a:rPr lang="en-US" sz="2400" b="1" u="sng" dirty="0" smtClean="0">
                <a:solidFill>
                  <a:srgbClr val="C00000"/>
                </a:solidFill>
              </a:rPr>
              <a:t>coordinate </a:t>
            </a:r>
            <a:r>
              <a:rPr lang="en-US" sz="2400" b="1" dirty="0" smtClean="0">
                <a:solidFill>
                  <a:prstClr val="black"/>
                </a:solidFill>
              </a:rPr>
              <a:t> the MT Engine with AM Engine  ?</a:t>
            </a:r>
            <a:endParaRPr lang="en-US" sz="2400" b="1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fr-BE" sz="2400" b="1" dirty="0" err="1" smtClean="0">
                <a:solidFill>
                  <a:srgbClr val="C00000"/>
                </a:solidFill>
                <a:latin typeface="LinLibertineT"/>
              </a:rPr>
              <a:t>Locate</a:t>
            </a:r>
            <a:r>
              <a:rPr lang="fr-BE" sz="2400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sz="2400" b="1" dirty="0" err="1" smtClean="0">
                <a:solidFill>
                  <a:srgbClr val="C00000"/>
                </a:solidFill>
                <a:latin typeface="LinLibertineT"/>
              </a:rPr>
              <a:t>relevent</a:t>
            </a:r>
            <a:r>
              <a:rPr lang="fr-BE" sz="2400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sz="2400" b="1" dirty="0" err="1" smtClean="0">
                <a:solidFill>
                  <a:srgbClr val="C00000"/>
                </a:solidFill>
                <a:latin typeface="LinLibertineT"/>
              </a:rPr>
              <a:t>TUs</a:t>
            </a:r>
            <a:endParaRPr lang="fr-BE" sz="2400" b="1" dirty="0">
              <a:solidFill>
                <a:srgbClr val="C00000"/>
              </a:solidFill>
              <a:latin typeface="LinLibertineT"/>
            </a:endParaRPr>
          </a:p>
          <a:p>
            <a:pPr marL="800100" lvl="1" indent="-342900">
              <a:lnSpc>
                <a:spcPct val="250000"/>
              </a:lnSpc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rgbClr val="000000"/>
                </a:solidFill>
                <a:latin typeface="LinLibertineT"/>
              </a:rPr>
              <a:t>Annotating TUs, i.e.  </a:t>
            </a:r>
            <a:r>
              <a:rPr lang="en-US" sz="2400" dirty="0">
                <a:solidFill>
                  <a:srgbClr val="0066FF"/>
                </a:solidFill>
              </a:rPr>
              <a:t>@Step</a:t>
            </a:r>
            <a:r>
              <a:rPr lang="en-US" sz="2400" dirty="0">
                <a:solidFill>
                  <a:prstClr val="black"/>
                </a:solidFill>
              </a:rPr>
              <a:t> </a:t>
            </a:r>
            <a:r>
              <a:rPr lang="en-US" sz="2400" dirty="0" smtClean="0">
                <a:solidFill>
                  <a:prstClr val="black"/>
                </a:solidFill>
              </a:rPr>
              <a:t>annotation</a:t>
            </a:r>
            <a:endParaRPr lang="fr-BE" sz="2400" b="1" dirty="0" smtClean="0">
              <a:solidFill>
                <a:srgbClr val="C00000"/>
              </a:solidFill>
              <a:latin typeface="LinLibertineT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sz="2400" b="1" dirty="0" smtClean="0">
                <a:solidFill>
                  <a:srgbClr val="C00000"/>
                </a:solidFill>
              </a:rPr>
              <a:t>Enable Communication between Engines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2400" dirty="0">
                <a:solidFill>
                  <a:srgbClr val="000000"/>
                </a:solidFill>
                <a:latin typeface="LinLibertineT"/>
              </a:rPr>
              <a:t> Interactive Exploration </a:t>
            </a:r>
            <a:r>
              <a:rPr lang="en-US" sz="2400" dirty="0" smtClean="0">
                <a:solidFill>
                  <a:srgbClr val="000000"/>
                </a:solidFill>
                <a:latin typeface="LinLibertineT"/>
              </a:rPr>
              <a:t>Services</a:t>
            </a:r>
            <a:endParaRPr lang="en-US" sz="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8016552" y="4869160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breakpoint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9276808" y="4869160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stepInto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452600" y="4873725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stepOver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8016552" y="5307899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stepOut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9240688" y="5307899"/>
            <a:ext cx="1103784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play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10452600" y="5312464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</a:t>
            </a:r>
            <a:endParaRPr lang="en-US" sz="1100" i="1" spc="-5" dirty="0" smtClean="0">
              <a:solidFill>
                <a:prstClr val="black"/>
              </a:solidFill>
              <a:latin typeface="Verdana"/>
              <a:cs typeface="Verdana"/>
            </a:endParaRPr>
          </a:p>
          <a:p>
            <a:pPr algn="ctr">
              <a:lnSpc>
                <a:spcPts val="1000"/>
              </a:lnSpc>
            </a:pPr>
            <a:r>
              <a:rPr lang="en-US" sz="1100" i="1" spc="-5" dirty="0" smtClean="0">
                <a:solidFill>
                  <a:prstClr val="black"/>
                </a:solidFill>
                <a:latin typeface="Verdana"/>
                <a:cs typeface="Verdana"/>
              </a:rPr>
              <a:t>steps 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9204176" y="5769206"/>
            <a:ext cx="1200472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model state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7656280" y="2132856"/>
            <a:ext cx="4128352" cy="1626925"/>
          </a:xfrm>
          <a:prstGeom prst="roundRect">
            <a:avLst>
              <a:gd name="adj" fmla="val 6239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rtlCol="0" anchor="t" anchorCtr="0"/>
          <a:lstStyle/>
          <a:p>
            <a:pPr algn="ctr"/>
            <a:r>
              <a:rPr lang="fr-FR" sz="1800" b="1" dirty="0">
                <a:solidFill>
                  <a:prstClr val="black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Transformation  </a:t>
            </a:r>
            <a:r>
              <a:rPr lang="fr-FR" sz="1800" b="1" dirty="0" err="1">
                <a:solidFill>
                  <a:prstClr val="black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Specification</a:t>
            </a:r>
            <a:endParaRPr lang="en-US" sz="1800" b="1" dirty="0">
              <a:solidFill>
                <a:prstClr val="black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ctr"/>
            <a:endParaRPr lang="en-US" sz="1700" b="1" dirty="0">
              <a:solidFill>
                <a:prstClr val="black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graphicFrame>
        <p:nvGraphicFramePr>
          <p:cNvPr id="17" name="Tableau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930480"/>
              </p:ext>
            </p:extLst>
          </p:nvPr>
        </p:nvGraphicFramePr>
        <p:xfrm>
          <a:off x="7896200" y="2609096"/>
          <a:ext cx="3816424" cy="10846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1084632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class </a:t>
                      </a:r>
                      <a:r>
                        <a:rPr sz="1200" b="1" spc="10" dirty="0" err="1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PacMan</a:t>
                      </a:r>
                      <a:r>
                        <a:rPr sz="1200" b="1" spc="-7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10" dirty="0" smtClean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lang="fr-FR" sz="1200" b="1" spc="10" dirty="0" smtClean="0">
                        <a:solidFill>
                          <a:srgbClr val="006FC0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@Step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1200" i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12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195580" marR="64769" indent="-72390">
                        <a:lnSpc>
                          <a:spcPct val="100000"/>
                        </a:lnSpc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(self.in.right !=</a:t>
                      </a:r>
                      <a:r>
                        <a:rPr sz="1200" spc="-4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null){  self.in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self.in.</a:t>
                      </a:r>
                      <a:r>
                        <a:rPr sz="12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12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ight</a:t>
                      </a:r>
                      <a:r>
                        <a:rPr lang="fr-BE" sz="12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7896200" y="3717032"/>
            <a:ext cx="4752000" cy="228204"/>
          </a:xfrm>
          <a:prstGeom prst="rect">
            <a:avLst/>
          </a:prstGeom>
        </p:spPr>
        <p:txBody>
          <a:bodyPr lIns="0" rIns="0" bIns="0">
            <a:spAutoFit/>
          </a:bodyPr>
          <a:lstStyle/>
          <a:p>
            <a:pPr lvl="2">
              <a:lnSpc>
                <a:spcPct val="150000"/>
              </a:lnSpc>
              <a:defRPr/>
            </a:pPr>
            <a:r>
              <a:rPr lang="fr-FR" sz="900" b="1" i="1" dirty="0" err="1">
                <a:solidFill>
                  <a:prstClr val="black"/>
                </a:solidFill>
              </a:rPr>
              <a:t>GeMoC</a:t>
            </a:r>
            <a:r>
              <a:rPr lang="fr-FR" sz="900" b="1" i="1" dirty="0">
                <a:solidFill>
                  <a:prstClr val="black"/>
                </a:solidFill>
              </a:rPr>
              <a:t> </a:t>
            </a:r>
            <a:r>
              <a:rPr lang="fr-FR" sz="900" b="1" i="1" dirty="0" err="1">
                <a:solidFill>
                  <a:prstClr val="black"/>
                </a:solidFill>
              </a:rPr>
              <a:t>approach</a:t>
            </a:r>
            <a:r>
              <a:rPr lang="fr-FR" sz="900" b="1" i="1" dirty="0">
                <a:solidFill>
                  <a:prstClr val="black"/>
                </a:solidFill>
              </a:rPr>
              <a:t> for </a:t>
            </a:r>
            <a:r>
              <a:rPr lang="fr-FR" sz="900" b="1" i="1" dirty="0" err="1">
                <a:solidFill>
                  <a:prstClr val="black"/>
                </a:solidFill>
              </a:rPr>
              <a:t>debugging</a:t>
            </a:r>
            <a:r>
              <a:rPr lang="fr-FR" sz="900" b="1" i="1" dirty="0">
                <a:solidFill>
                  <a:prstClr val="black"/>
                </a:solidFill>
              </a:rPr>
              <a:t> </a:t>
            </a:r>
            <a:r>
              <a:rPr lang="fr-FR" sz="900" dirty="0">
                <a:solidFill>
                  <a:prstClr val="black"/>
                </a:solidFill>
              </a:rPr>
              <a:t>[</a:t>
            </a:r>
            <a:r>
              <a:rPr lang="fr-FR" sz="900" i="1" dirty="0">
                <a:solidFill>
                  <a:prstClr val="black"/>
                </a:solidFill>
              </a:rPr>
              <a:t>Erwan B., et al</a:t>
            </a:r>
            <a:r>
              <a:rPr lang="fr-FR" sz="900" dirty="0">
                <a:solidFill>
                  <a:prstClr val="black"/>
                </a:solidFill>
              </a:rPr>
              <a:t>. 2018]</a:t>
            </a:r>
            <a:endParaRPr lang="en-US" sz="9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83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28734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125" name="object 36"/>
          <p:cNvSpPr/>
          <p:nvPr/>
        </p:nvSpPr>
        <p:spPr>
          <a:xfrm>
            <a:off x="431081" y="2996952"/>
            <a:ext cx="2656399" cy="604274"/>
          </a:xfrm>
          <a:custGeom>
            <a:avLst/>
            <a:gdLst/>
            <a:ahLst/>
            <a:cxnLst/>
            <a:rect l="l" t="t" r="r" b="b"/>
            <a:pathLst>
              <a:path w="1644650" h="488950">
                <a:moveTo>
                  <a:pt x="1562867" y="0"/>
                </a:moveTo>
                <a:lnTo>
                  <a:pt x="81436" y="0"/>
                </a:lnTo>
                <a:lnTo>
                  <a:pt x="49737" y="6399"/>
                </a:lnTo>
                <a:lnTo>
                  <a:pt x="23852" y="23852"/>
                </a:lnTo>
                <a:lnTo>
                  <a:pt x="6399" y="49738"/>
                </a:lnTo>
                <a:lnTo>
                  <a:pt x="0" y="81437"/>
                </a:lnTo>
                <a:lnTo>
                  <a:pt x="0" y="488612"/>
                </a:lnTo>
                <a:lnTo>
                  <a:pt x="1644304" y="488612"/>
                </a:lnTo>
                <a:lnTo>
                  <a:pt x="1644304" y="81437"/>
                </a:lnTo>
                <a:lnTo>
                  <a:pt x="1637904" y="49738"/>
                </a:lnTo>
                <a:lnTo>
                  <a:pt x="1620451" y="23852"/>
                </a:lnTo>
                <a:lnTo>
                  <a:pt x="1594566" y="6399"/>
                </a:lnTo>
                <a:lnTo>
                  <a:pt x="1562867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Lack of ﬂexibility </a:t>
            </a:r>
            <a:r>
              <a:rPr lang="en-US" sz="1200" dirty="0"/>
              <a:t>in MA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Enable the reuse of AUs </a:t>
            </a:r>
          </a:p>
          <a:p>
            <a:pPr algn="ctr">
              <a:lnSpc>
                <a:spcPct val="150000"/>
              </a:lnSpc>
            </a:pPr>
            <a:endParaRPr sz="1200" dirty="0"/>
          </a:p>
        </p:txBody>
      </p:sp>
      <p:sp>
        <p:nvSpPr>
          <p:cNvPr id="39" name="Rectangle à coins arrondis 38"/>
          <p:cNvSpPr/>
          <p:nvPr/>
        </p:nvSpPr>
        <p:spPr>
          <a:xfrm>
            <a:off x="4727847" y="1772816"/>
            <a:ext cx="6840761" cy="4536504"/>
          </a:xfrm>
          <a:prstGeom prst="roundRect">
            <a:avLst>
              <a:gd name="adj" fmla="val 3637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38"/>
          <p:cNvSpPr txBox="1"/>
          <p:nvPr/>
        </p:nvSpPr>
        <p:spPr>
          <a:xfrm>
            <a:off x="1883695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1081" y="1835504"/>
            <a:ext cx="77380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Connector 2"/>
          <p:cNvCxnSpPr/>
          <p:nvPr/>
        </p:nvCxnSpPr>
        <p:spPr>
          <a:xfrm>
            <a:off x="1204887" y="1973617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175"/>
          <p:cNvSpPr txBox="1"/>
          <p:nvPr/>
        </p:nvSpPr>
        <p:spPr>
          <a:xfrm>
            <a:off x="1203684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5640" y="1700808"/>
            <a:ext cx="2233304" cy="2428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330450" marR="408305" indent="-1914525">
              <a:lnSpc>
                <a:spcPts val="2110"/>
              </a:lnSpc>
              <a:spcBef>
                <a:spcPts val="315"/>
              </a:spcBef>
            </a:pPr>
            <a:r>
              <a:rPr lang="fr-FR" sz="1400" b="1" spc="10" dirty="0" smtClean="0">
                <a:latin typeface="Arial"/>
                <a:cs typeface="Arial"/>
              </a:rPr>
              <a:t>Key Challenges </a:t>
            </a:r>
            <a:endParaRPr lang="fr-FR" sz="1400" dirty="0">
              <a:latin typeface="Arial"/>
              <a:cs typeface="Arial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4610" t="7081" r="16440" b="26806"/>
          <a:stretch/>
        </p:blipFill>
        <p:spPr>
          <a:xfrm rot="21195310">
            <a:off x="9326176" y="2394929"/>
            <a:ext cx="1036249" cy="648000"/>
          </a:xfrm>
          <a:prstGeom prst="rect">
            <a:avLst/>
          </a:prstGeom>
        </p:spPr>
      </p:pic>
      <p:sp>
        <p:nvSpPr>
          <p:cNvPr id="26" name="Flèche droite rayée 25"/>
          <p:cNvSpPr/>
          <p:nvPr/>
        </p:nvSpPr>
        <p:spPr>
          <a:xfrm rot="719548">
            <a:off x="8983536" y="2315336"/>
            <a:ext cx="2117736" cy="562099"/>
          </a:xfrm>
          <a:prstGeom prst="stripedRightArrow">
            <a:avLst>
              <a:gd name="adj1" fmla="val 26670"/>
              <a:gd name="adj2" fmla="val 3500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 rot="665822">
            <a:off x="8841098" y="2224122"/>
            <a:ext cx="2140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Complex Rendering </a:t>
            </a:r>
            <a:r>
              <a:rPr lang="en-US" sz="1200" dirty="0" smtClean="0">
                <a:solidFill>
                  <a:prstClr val="black"/>
                </a:solidFill>
              </a:rPr>
              <a:t>Patterns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l="9677" t="13289" r="8457" b="15316"/>
          <a:stretch/>
        </p:blipFill>
        <p:spPr>
          <a:xfrm>
            <a:off x="8069741" y="2217104"/>
            <a:ext cx="834571" cy="56382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919451" y="3901442"/>
            <a:ext cx="1234081" cy="2880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2755" y="5293334"/>
            <a:ext cx="1814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spc="-15" dirty="0">
                <a:latin typeface="Arial"/>
                <a:cs typeface="Arial"/>
              </a:rPr>
              <a:t>MT &lt; &gt; MA </a:t>
            </a:r>
            <a:endParaRPr lang="fr-FR" b="1" spc="-15" dirty="0" smtClean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Coordination</a:t>
            </a:r>
            <a:endParaRPr lang="fr-FR" b="1" spc="-15" dirty="0">
              <a:latin typeface="Arial"/>
              <a:cs typeface="Arial"/>
            </a:endParaRPr>
          </a:p>
        </p:txBody>
      </p:sp>
      <p:cxnSp>
        <p:nvCxnSpPr>
          <p:cNvPr id="11" name="Connecteur droit avec flèche 10"/>
          <p:cNvCxnSpPr>
            <a:endCxn id="41" idx="1"/>
          </p:cNvCxnSpPr>
          <p:nvPr/>
        </p:nvCxnSpPr>
        <p:spPr>
          <a:xfrm flipV="1">
            <a:off x="8610926" y="4045442"/>
            <a:ext cx="308525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10148936" y="4043455"/>
            <a:ext cx="324000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919451" y="4187672"/>
            <a:ext cx="1234081" cy="559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rc plein 54"/>
          <p:cNvSpPr/>
          <p:nvPr/>
        </p:nvSpPr>
        <p:spPr>
          <a:xfrm>
            <a:off x="8075039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Connecteur droit 49"/>
          <p:cNvCxnSpPr/>
          <p:nvPr/>
        </p:nvCxnSpPr>
        <p:spPr>
          <a:xfrm flipV="1">
            <a:off x="8184232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Arc plein 54"/>
          <p:cNvSpPr/>
          <p:nvPr/>
        </p:nvSpPr>
        <p:spPr>
          <a:xfrm>
            <a:off x="8400280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Connecteur droit 49"/>
          <p:cNvCxnSpPr/>
          <p:nvPr/>
        </p:nvCxnSpPr>
        <p:spPr>
          <a:xfrm flipV="1">
            <a:off x="8509473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488488" y="3847430"/>
            <a:ext cx="567456" cy="3590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rc plein 54"/>
          <p:cNvSpPr/>
          <p:nvPr/>
        </p:nvSpPr>
        <p:spPr>
          <a:xfrm>
            <a:off x="10502955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Connecteur droit 49"/>
          <p:cNvCxnSpPr/>
          <p:nvPr/>
        </p:nvCxnSpPr>
        <p:spPr>
          <a:xfrm flipV="1">
            <a:off x="10612148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rc plein 54"/>
          <p:cNvSpPr/>
          <p:nvPr/>
        </p:nvSpPr>
        <p:spPr>
          <a:xfrm>
            <a:off x="10828196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Connecteur droit 49"/>
          <p:cNvCxnSpPr/>
          <p:nvPr/>
        </p:nvCxnSpPr>
        <p:spPr>
          <a:xfrm flipV="1">
            <a:off x="10937389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315743" y="1835504"/>
            <a:ext cx="773806" cy="2762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060572" y="3847430"/>
            <a:ext cx="567456" cy="3590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9" name="Tableau 88"/>
          <p:cNvGraphicFramePr>
            <a:graphicFrameLocks noGrp="1"/>
          </p:cNvGraphicFramePr>
          <p:nvPr>
            <p:extLst/>
          </p:nvPr>
        </p:nvGraphicFramePr>
        <p:xfrm>
          <a:off x="8060572" y="5230536"/>
          <a:ext cx="1796131" cy="72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6131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1050" b="1" spc="-7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lang="fr-FR" sz="1050" b="1" spc="10" dirty="0" smtClean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@Step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1050" i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90" name="Rectangle 89"/>
          <p:cNvSpPr/>
          <p:nvPr/>
        </p:nvSpPr>
        <p:spPr>
          <a:xfrm>
            <a:off x="8060572" y="5590600"/>
            <a:ext cx="1796131" cy="18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Step</a:t>
            </a:r>
            <a:endParaRPr lang="en-US" sz="14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34" name="Connecteur droit 33"/>
          <p:cNvCxnSpPr>
            <a:stCxn id="31" idx="2"/>
          </p:cNvCxnSpPr>
          <p:nvPr/>
        </p:nvCxnSpPr>
        <p:spPr>
          <a:xfrm flipH="1">
            <a:off x="10258590" y="5373216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10828196" y="5389109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>
            <a:off x="10258589" y="5565643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10237292" y="5680600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Flèche droite rayée 100"/>
          <p:cNvSpPr/>
          <p:nvPr/>
        </p:nvSpPr>
        <p:spPr>
          <a:xfrm rot="16200000">
            <a:off x="1374937" y="2327640"/>
            <a:ext cx="729058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Flèche droite rayée 103"/>
          <p:cNvSpPr/>
          <p:nvPr/>
        </p:nvSpPr>
        <p:spPr>
          <a:xfrm rot="16200000">
            <a:off x="1461949" y="3727278"/>
            <a:ext cx="504000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153398" y="4797152"/>
            <a:ext cx="1198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MA Designer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7368" y="4197925"/>
            <a:ext cx="2664456" cy="2111395"/>
          </a:xfrm>
          <a:prstGeom prst="rect">
            <a:avLst/>
          </a:prstGeom>
          <a:noFill/>
          <a:ln w="28575" cmpd="dbl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 </a:t>
            </a:r>
            <a:r>
              <a:rPr lang="en-US" sz="1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alongside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12" y="4314213"/>
            <a:ext cx="645432" cy="4722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lèche droite rayée 51"/>
          <p:cNvSpPr/>
          <p:nvPr/>
        </p:nvSpPr>
        <p:spPr>
          <a:xfrm>
            <a:off x="3250263" y="1916832"/>
            <a:ext cx="1466653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62448" y="2204864"/>
            <a:ext cx="1441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Concrete </a:t>
            </a:r>
            <a:endParaRPr lang="en-GB" b="1" cap="small" dirty="0"/>
          </a:p>
          <a:p>
            <a:pPr algn="ctr"/>
            <a:r>
              <a:rPr lang="en-GB" b="1" cap="small" dirty="0" smtClean="0"/>
              <a:t>Syntax</a:t>
            </a:r>
            <a:endParaRPr lang="en-GB" b="1" cap="small" dirty="0"/>
          </a:p>
        </p:txBody>
      </p:sp>
      <p:sp>
        <p:nvSpPr>
          <p:cNvPr id="55" name="Rectangle 54"/>
          <p:cNvSpPr/>
          <p:nvPr/>
        </p:nvSpPr>
        <p:spPr>
          <a:xfrm>
            <a:off x="5078947" y="3795081"/>
            <a:ext cx="1786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MA</a:t>
            </a:r>
            <a:r>
              <a:rPr lang="fr-FR" b="1" spc="-15" dirty="0" smtClean="0">
                <a:latin typeface="Arial"/>
                <a:cs typeface="Arial"/>
              </a:rPr>
              <a:t> </a:t>
            </a:r>
            <a:endParaRPr lang="fr-FR" b="1" spc="-15" dirty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Specification</a:t>
            </a:r>
            <a:endParaRPr lang="en-GB" b="1" cap="small" dirty="0"/>
          </a:p>
        </p:txBody>
      </p:sp>
      <p:sp>
        <p:nvSpPr>
          <p:cNvPr id="61" name="Rectangle 60"/>
          <p:cNvSpPr/>
          <p:nvPr/>
        </p:nvSpPr>
        <p:spPr>
          <a:xfrm>
            <a:off x="10044245" y="5284764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632504" y="5293333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MA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6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39" grpId="0" animBg="1"/>
      <p:bldP spid="47" grpId="0"/>
      <p:bldP spid="48" grpId="0" animBg="1"/>
      <p:bldP spid="51" grpId="0"/>
      <p:bldP spid="3" grpId="0"/>
      <p:bldP spid="26" grpId="0" animBg="1"/>
      <p:bldP spid="27" grpId="0"/>
      <p:bldP spid="41" grpId="0" animBg="1"/>
      <p:bldP spid="9" grpId="0"/>
      <p:bldP spid="53" grpId="0" animBg="1"/>
      <p:bldP spid="57" grpId="0" animBg="1"/>
      <p:bldP spid="59" grpId="0" animBg="1"/>
      <p:bldP spid="78" grpId="0" animBg="1"/>
      <p:bldP spid="79" grpId="0" animBg="1"/>
      <p:bldP spid="81" grpId="0" animBg="1"/>
      <p:bldP spid="87" grpId="0" animBg="1"/>
      <p:bldP spid="88" grpId="0" animBg="1"/>
      <p:bldP spid="90" grpId="0" animBg="1"/>
      <p:bldP spid="101" grpId="0" animBg="1"/>
      <p:bldP spid="104" grpId="0" animBg="1"/>
      <p:bldP spid="63" grpId="0"/>
      <p:bldP spid="64" grpId="0" animBg="1"/>
      <p:bldP spid="52" grpId="0" animBg="1"/>
      <p:bldP spid="10" grpId="0"/>
      <p:bldP spid="55" grpId="0"/>
      <p:bldP spid="61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address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88" y="1551141"/>
            <a:ext cx="8080412" cy="45953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87" y="6230683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YouTube Sans"/>
              </a:rPr>
              <a:t>https</a:t>
            </a:r>
            <a:r>
              <a:rPr lang="en-US" sz="1600" b="1" dirty="0">
                <a:solidFill>
                  <a:srgbClr val="FF0000"/>
                </a:solidFill>
                <a:latin typeface="YouTube Sans"/>
              </a:rPr>
              <a:t>://www.youtube.com/watch?v=kaJfTS2WvEA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5301208"/>
            <a:ext cx="1865912" cy="7318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49080"/>
            <a:ext cx="1641887" cy="8219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196584"/>
            <a:ext cx="1978137" cy="6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MDE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35560" y="1772815"/>
            <a:ext cx="7632848" cy="25202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2135560" y="2996951"/>
            <a:ext cx="7632848" cy="360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2783632" y="1772815"/>
            <a:ext cx="0" cy="252000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 rot="16200000">
            <a:off x="1742210" y="2231327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Metamodel</a:t>
            </a:r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1742209" y="3461027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Model</a:t>
            </a:r>
          </a:p>
          <a:p>
            <a:pPr algn="ctr"/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3503712" y="2105116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Domain-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Metamodeling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67009" y="2102427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1729" y="3464975"/>
            <a:ext cx="1432118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4835712" y="2642427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8151500" y="2645116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 rot="16200000">
            <a:off x="7588732" y="2873469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4244328" y="2837557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42" name="Rectangle 41"/>
          <p:cNvSpPr/>
          <p:nvPr/>
        </p:nvSpPr>
        <p:spPr>
          <a:xfrm>
            <a:off x="3503712" y="3428999"/>
            <a:ext cx="2664000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eur droit avec flèche 43"/>
          <p:cNvCxnSpPr>
            <a:stCxn id="42" idx="3"/>
            <a:endCxn id="27" idx="1"/>
          </p:cNvCxnSpPr>
          <p:nvPr/>
        </p:nvCxnSpPr>
        <p:spPr>
          <a:xfrm>
            <a:off x="6167713" y="3698999"/>
            <a:ext cx="1224017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7" y="4959139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4672898" y="5640834"/>
            <a:ext cx="22136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66FF"/>
                </a:solidFill>
                <a:latin typeface="LinLibertineT"/>
              </a:rPr>
              <a:t>MA Designer (new role)</a:t>
            </a:r>
            <a:endParaRPr lang="en-US" sz="1200" dirty="0">
              <a:solidFill>
                <a:srgbClr val="0066FF"/>
              </a:solidFill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91" y="3404369"/>
            <a:ext cx="456814" cy="456814"/>
          </a:xfrm>
          <a:prstGeom prst="rect">
            <a:avLst/>
          </a:prstGeom>
        </p:spPr>
      </p:pic>
      <p:sp>
        <p:nvSpPr>
          <p:cNvPr id="54" name="ZoneTexte 53"/>
          <p:cNvSpPr txBox="1"/>
          <p:nvPr/>
        </p:nvSpPr>
        <p:spPr>
          <a:xfrm>
            <a:off x="8832305" y="3861048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55" name="Ellipse 54"/>
          <p:cNvSpPr/>
          <p:nvPr/>
        </p:nvSpPr>
        <p:spPr>
          <a:xfrm>
            <a:off x="8796328" y="3249007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28" y="3310117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2904881" y="3830500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Modeller</a:t>
            </a:r>
            <a:endParaRPr lang="en-US" sz="900" b="1" dirty="0"/>
          </a:p>
        </p:txBody>
      </p:sp>
      <p:sp>
        <p:nvSpPr>
          <p:cNvPr id="58" name="Ellipse 57"/>
          <p:cNvSpPr/>
          <p:nvPr/>
        </p:nvSpPr>
        <p:spPr>
          <a:xfrm>
            <a:off x="3359696" y="3176999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49" y="2041509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2831367" y="2503557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Language</a:t>
            </a:r>
            <a:endParaRPr lang="fr-FR" sz="900" b="1" dirty="0"/>
          </a:p>
          <a:p>
            <a:pPr algn="ctr"/>
            <a:r>
              <a:rPr lang="fr-FR" sz="900" b="1" dirty="0"/>
              <a:t>Designer</a:t>
            </a:r>
            <a:endParaRPr lang="en-US" sz="900" b="1" dirty="0"/>
          </a:p>
        </p:txBody>
      </p:sp>
      <p:sp>
        <p:nvSpPr>
          <p:cNvPr id="61" name="Ellipse 60"/>
          <p:cNvSpPr/>
          <p:nvPr/>
        </p:nvSpPr>
        <p:spPr>
          <a:xfrm>
            <a:off x="3359696" y="1844823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340332" y="4990007"/>
            <a:ext cx="1432118" cy="4784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74" name="Flèche droite rayée 73"/>
          <p:cNvSpPr/>
          <p:nvPr/>
        </p:nvSpPr>
        <p:spPr>
          <a:xfrm rot="3170969">
            <a:off x="7955481" y="4173380"/>
            <a:ext cx="1212792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bject 15"/>
          <p:cNvSpPr/>
          <p:nvPr/>
        </p:nvSpPr>
        <p:spPr>
          <a:xfrm>
            <a:off x="8298864" y="4132145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c 76"/>
          <p:cNvSpPr/>
          <p:nvPr/>
        </p:nvSpPr>
        <p:spPr>
          <a:xfrm rot="15989660">
            <a:off x="6482024" y="3157347"/>
            <a:ext cx="1836000" cy="3420000"/>
          </a:xfrm>
          <a:prstGeom prst="arc">
            <a:avLst>
              <a:gd name="adj1" fmla="val 16375391"/>
              <a:gd name="adj2" fmla="val 21598366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840412" y="4425341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Knows</a:t>
            </a:r>
          </a:p>
        </p:txBody>
      </p:sp>
    </p:spTree>
    <p:extLst>
      <p:ext uri="{BB962C8B-B14F-4D97-AF65-F5344CB8AC3E}">
        <p14:creationId xmlns:p14="http://schemas.microsoft.com/office/powerpoint/2010/main" val="40701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7" grpId="0" animBg="1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MDE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7408" y="1988840"/>
            <a:ext cx="7632848" cy="25202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767408" y="3212976"/>
            <a:ext cx="7632848" cy="360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415480" y="1988840"/>
            <a:ext cx="0" cy="252000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 rot="16200000">
            <a:off x="374058" y="2447352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Metamodel</a:t>
            </a:r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374057" y="3677052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Model</a:t>
            </a:r>
          </a:p>
          <a:p>
            <a:pPr algn="ctr"/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2135560" y="2321141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Domain-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Metamodeling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8857" y="2318452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23577" y="3681000"/>
            <a:ext cx="1432118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3467560" y="2858452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783348" y="2861141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 rot="16200000">
            <a:off x="6220580" y="3089494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2876176" y="3053582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42" name="Rectangle 41"/>
          <p:cNvSpPr/>
          <p:nvPr/>
        </p:nvSpPr>
        <p:spPr>
          <a:xfrm>
            <a:off x="2135560" y="3645024"/>
            <a:ext cx="2664000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eur droit avec flèche 43"/>
          <p:cNvCxnSpPr>
            <a:stCxn id="42" idx="3"/>
            <a:endCxn id="27" idx="1"/>
          </p:cNvCxnSpPr>
          <p:nvPr/>
        </p:nvCxnSpPr>
        <p:spPr>
          <a:xfrm>
            <a:off x="4799561" y="3915024"/>
            <a:ext cx="1224017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211" y="3501008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10177133" y="4221088"/>
            <a:ext cx="1319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</a:t>
            </a:r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Designer</a:t>
            </a:r>
          </a:p>
          <a:p>
            <a:pPr algn="ctr"/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 </a:t>
            </a:r>
            <a:r>
              <a:rPr lang="en-US" sz="1200" dirty="0">
                <a:solidFill>
                  <a:srgbClr val="0066FF"/>
                </a:solidFill>
                <a:latin typeface="LinLibertineT"/>
              </a:rPr>
              <a:t>(new role)</a:t>
            </a:r>
            <a:endParaRPr lang="en-US" sz="1200" dirty="0">
              <a:solidFill>
                <a:srgbClr val="0066FF"/>
              </a:solidFill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39" y="3620394"/>
            <a:ext cx="456814" cy="456814"/>
          </a:xfrm>
          <a:prstGeom prst="rect">
            <a:avLst/>
          </a:prstGeom>
        </p:spPr>
      </p:pic>
      <p:sp>
        <p:nvSpPr>
          <p:cNvPr id="54" name="ZoneTexte 53"/>
          <p:cNvSpPr txBox="1"/>
          <p:nvPr/>
        </p:nvSpPr>
        <p:spPr>
          <a:xfrm>
            <a:off x="7464153" y="4077073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55" name="Ellipse 54"/>
          <p:cNvSpPr/>
          <p:nvPr/>
        </p:nvSpPr>
        <p:spPr>
          <a:xfrm>
            <a:off x="7428176" y="3465032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76" y="3526142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1536729" y="4046525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Modeller</a:t>
            </a:r>
            <a:endParaRPr lang="en-US" sz="900" b="1" dirty="0"/>
          </a:p>
        </p:txBody>
      </p:sp>
      <p:sp>
        <p:nvSpPr>
          <p:cNvPr id="58" name="Ellipse 57"/>
          <p:cNvSpPr/>
          <p:nvPr/>
        </p:nvSpPr>
        <p:spPr>
          <a:xfrm>
            <a:off x="1991544" y="3393024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97" y="2257534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1463215" y="2719582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Language</a:t>
            </a:r>
            <a:endParaRPr lang="fr-FR" sz="900" b="1" dirty="0"/>
          </a:p>
          <a:p>
            <a:pPr algn="ctr"/>
            <a:r>
              <a:rPr lang="fr-FR" sz="900" b="1" dirty="0"/>
              <a:t>Designer</a:t>
            </a:r>
            <a:endParaRPr lang="en-US" sz="900" b="1" dirty="0"/>
          </a:p>
        </p:txBody>
      </p:sp>
      <p:sp>
        <p:nvSpPr>
          <p:cNvPr id="61" name="Ellipse 60"/>
          <p:cNvSpPr/>
          <p:nvPr/>
        </p:nvSpPr>
        <p:spPr>
          <a:xfrm>
            <a:off x="1991544" y="2060848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972180" y="5206032"/>
            <a:ext cx="1432118" cy="4784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74" name="Flèche droite rayée 73"/>
          <p:cNvSpPr/>
          <p:nvPr/>
        </p:nvSpPr>
        <p:spPr>
          <a:xfrm rot="3170969">
            <a:off x="6587329" y="4389405"/>
            <a:ext cx="1212792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bject 15"/>
          <p:cNvSpPr/>
          <p:nvPr/>
        </p:nvSpPr>
        <p:spPr>
          <a:xfrm>
            <a:off x="6930712" y="4348170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535884" y="2744819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Knows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903495" y="3651913"/>
            <a:ext cx="1432118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endParaRPr lang="fr-F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c 6"/>
          <p:cNvSpPr/>
          <p:nvPr/>
        </p:nvSpPr>
        <p:spPr>
          <a:xfrm rot="21393381">
            <a:off x="7127646" y="3116765"/>
            <a:ext cx="3888000" cy="1080000"/>
          </a:xfrm>
          <a:prstGeom prst="arc">
            <a:avLst>
              <a:gd name="adj1" fmla="val 11182712"/>
              <a:gd name="adj2" fmla="val 21597272"/>
            </a:avLst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1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8" grpId="0"/>
      <p:bldP spid="35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a Model Animation ?</a:t>
            </a:r>
            <a:endParaRPr lang="en-GB" sz="4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91344" y="1618922"/>
            <a:ext cx="63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err="1" smtClean="0">
                <a:solidFill>
                  <a:srgbClr val="0066FF"/>
                </a:solidFill>
              </a:rPr>
              <a:t>Visualization</a:t>
            </a:r>
            <a:r>
              <a:rPr lang="fr-BE" b="1" dirty="0" smtClean="0">
                <a:solidFill>
                  <a:srgbClr val="0066FF"/>
                </a:solidFill>
              </a:rPr>
              <a:t> (</a:t>
            </a:r>
            <a:r>
              <a:rPr lang="fr-BE" b="1" dirty="0" err="1" smtClean="0">
                <a:solidFill>
                  <a:srgbClr val="0066FF"/>
                </a:solidFill>
              </a:rPr>
              <a:t>aka</a:t>
            </a:r>
            <a:r>
              <a:rPr lang="fr-BE" b="1" dirty="0" smtClean="0">
                <a:solidFill>
                  <a:srgbClr val="0066FF"/>
                </a:solidFill>
              </a:rPr>
              <a:t>. </a:t>
            </a:r>
            <a:r>
              <a:rPr lang="fr-BE" b="1" dirty="0" err="1" smtClean="0">
                <a:solidFill>
                  <a:srgbClr val="0066FF"/>
                </a:solidFill>
              </a:rPr>
              <a:t>Rendering</a:t>
            </a:r>
            <a:r>
              <a:rPr lang="fr-BE" b="1" dirty="0" smtClean="0">
                <a:solidFill>
                  <a:srgbClr val="0066FF"/>
                </a:solidFill>
              </a:rPr>
              <a:t>)</a:t>
            </a:r>
            <a:endParaRPr lang="fr-BE" b="1" u="sng" dirty="0">
              <a:solidFill>
                <a:srgbClr val="0066FF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rendering transformation </a:t>
            </a:r>
            <a:r>
              <a:rPr lang="en-US" sz="1400" b="1" i="1" dirty="0" smtClean="0"/>
              <a:t>assigns</a:t>
            </a:r>
            <a:r>
              <a:rPr lang="en-US" sz="1400" dirty="0" smtClean="0"/>
              <a:t> one (or more) </a:t>
            </a:r>
            <a:r>
              <a:rPr lang="en-US" sz="1400" b="1" i="1" dirty="0" smtClean="0"/>
              <a:t>concrete representation</a:t>
            </a:r>
            <a:r>
              <a:rPr lang="en-US" sz="1400" dirty="0" smtClean="0"/>
              <a:t>(s) to each abstract syntax element or group of elements in an input model, as long as the meta-model of the concrete syntax is defined explicitly. </a:t>
            </a:r>
            <a:endParaRPr lang="fr-BE" sz="1400" b="1" dirty="0" smtClean="0">
              <a:solidFill>
                <a:srgbClr val="0066FF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smtClean="0">
                <a:solidFill>
                  <a:srgbClr val="0066FF"/>
                </a:solidFill>
              </a:rPr>
              <a:t>Simulation</a:t>
            </a:r>
            <a:endParaRPr lang="fr-BE" b="1" dirty="0">
              <a:solidFill>
                <a:srgbClr val="0066FF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</a:t>
            </a:r>
            <a:r>
              <a:rPr lang="en-US" sz="1400" dirty="0"/>
              <a:t>simulation transformation defines the </a:t>
            </a:r>
            <a:r>
              <a:rPr lang="en-US" sz="1400" b="1" i="1" dirty="0"/>
              <a:t>operational semantics </a:t>
            </a:r>
            <a:r>
              <a:rPr lang="en-US" sz="1400" dirty="0"/>
              <a:t>of a modeling language that updates the modeled system’s states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1400" dirty="0" err="1" smtClean="0"/>
              <a:t>Inplace</a:t>
            </a:r>
            <a:r>
              <a:rPr lang="fr-FR" sz="1400" dirty="0"/>
              <a:t> </a:t>
            </a:r>
            <a:r>
              <a:rPr lang="fr-FR" sz="1400" dirty="0" smtClean="0"/>
              <a:t>&amp; </a:t>
            </a:r>
            <a:r>
              <a:rPr lang="fr-FR" sz="1400" dirty="0" err="1" smtClean="0"/>
              <a:t>Endogenous</a:t>
            </a:r>
            <a:endParaRPr lang="fr-BE" sz="1400" dirty="0"/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BE" b="1" dirty="0">
                <a:solidFill>
                  <a:srgbClr val="0066FF"/>
                </a:solidFill>
              </a:rPr>
              <a:t>Animation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Animation is the </a:t>
            </a:r>
            <a:r>
              <a:rPr lang="en-US" sz="1400" b="1" i="1" dirty="0"/>
              <a:t>visualization of a simulation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endParaRPr lang="fr-BE" b="1" dirty="0">
              <a:solidFill>
                <a:srgbClr val="0066FF"/>
              </a:solidFill>
            </a:endParaRPr>
          </a:p>
        </p:txBody>
      </p:sp>
      <p:grpSp>
        <p:nvGrpSpPr>
          <p:cNvPr id="73" name="Group 13"/>
          <p:cNvGrpSpPr/>
          <p:nvPr/>
        </p:nvGrpSpPr>
        <p:grpSpPr>
          <a:xfrm>
            <a:off x="8727179" y="3270464"/>
            <a:ext cx="1902284" cy="761531"/>
            <a:chOff x="6722172" y="3813178"/>
            <a:chExt cx="1902284" cy="761531"/>
          </a:xfrm>
        </p:grpSpPr>
        <p:sp>
          <p:nvSpPr>
            <p:cNvPr id="74" name="Freeform 241"/>
            <p:cNvSpPr/>
            <p:nvPr/>
          </p:nvSpPr>
          <p:spPr>
            <a:xfrm rot="5400000">
              <a:off x="7292548" y="3242802"/>
              <a:ext cx="761531" cy="1902284"/>
            </a:xfrm>
            <a:custGeom>
              <a:avLst/>
              <a:gdLst>
                <a:gd name="connsiteX0" fmla="*/ 0 w 640876"/>
                <a:gd name="connsiteY0" fmla="*/ 2050505 h 2050505"/>
                <a:gd name="connsiteX1" fmla="*/ 0 w 640876"/>
                <a:gd name="connsiteY1" fmla="*/ 214204 h 2050505"/>
                <a:gd name="connsiteX2" fmla="*/ 320438 w 640876"/>
                <a:gd name="connsiteY2" fmla="*/ 0 h 2050505"/>
                <a:gd name="connsiteX3" fmla="*/ 640876 w 640876"/>
                <a:gd name="connsiteY3" fmla="*/ 214204 h 2050505"/>
                <a:gd name="connsiteX4" fmla="*/ 640876 w 640876"/>
                <a:gd name="connsiteY4" fmla="*/ 2050505 h 205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76" h="2050505">
                  <a:moveTo>
                    <a:pt x="0" y="2050505"/>
                  </a:moveTo>
                  <a:lnTo>
                    <a:pt x="0" y="214204"/>
                  </a:lnTo>
                  <a:lnTo>
                    <a:pt x="320438" y="0"/>
                  </a:lnTo>
                  <a:lnTo>
                    <a:pt x="640876" y="214204"/>
                  </a:lnTo>
                  <a:lnTo>
                    <a:pt x="640876" y="2050505"/>
                  </a:lnTo>
                  <a:close/>
                </a:path>
              </a:pathLst>
            </a:cu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ounded Rectangle 199"/>
            <p:cNvSpPr/>
            <p:nvPr/>
          </p:nvSpPr>
          <p:spPr>
            <a:xfrm>
              <a:off x="7250749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76" name="Rounded Rectangle 202"/>
            <p:cNvSpPr/>
            <p:nvPr/>
          </p:nvSpPr>
          <p:spPr>
            <a:xfrm>
              <a:off x="8074645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77" name="Straight Connector 204"/>
            <p:cNvCxnSpPr/>
            <p:nvPr/>
          </p:nvCxnSpPr>
          <p:spPr>
            <a:xfrm>
              <a:off x="7610749" y="4120429"/>
              <a:ext cx="46389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8" name="TextBox 214"/>
            <p:cNvSpPr txBox="1"/>
            <p:nvPr/>
          </p:nvSpPr>
          <p:spPr>
            <a:xfrm>
              <a:off x="7639058" y="3916031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pic>
          <p:nvPicPr>
            <p:cNvPr id="79" name="Picture 2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562" y="3990438"/>
              <a:ext cx="252000" cy="259983"/>
            </a:xfrm>
            <a:prstGeom prst="rect">
              <a:avLst/>
            </a:prstGeom>
          </p:spPr>
        </p:pic>
        <p:sp>
          <p:nvSpPr>
            <p:cNvPr id="80" name="TextBox 217"/>
            <p:cNvSpPr txBox="1"/>
            <p:nvPr/>
          </p:nvSpPr>
          <p:spPr>
            <a:xfrm>
              <a:off x="7009530" y="4072501"/>
              <a:ext cx="3513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1" name="Elbow Connector 81"/>
            <p:cNvCxnSpPr/>
            <p:nvPr/>
          </p:nvCxnSpPr>
          <p:spPr>
            <a:xfrm flipV="1">
              <a:off x="7030562" y="4120429"/>
              <a:ext cx="220187" cy="1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82" name="Group 11"/>
          <p:cNvGrpSpPr/>
          <p:nvPr/>
        </p:nvGrpSpPr>
        <p:grpSpPr>
          <a:xfrm>
            <a:off x="10533855" y="3270465"/>
            <a:ext cx="1570165" cy="759520"/>
            <a:chOff x="9003192" y="3813180"/>
            <a:chExt cx="1570165" cy="759520"/>
          </a:xfrm>
        </p:grpSpPr>
        <p:sp>
          <p:nvSpPr>
            <p:cNvPr id="83" name="Freeform 245"/>
            <p:cNvSpPr/>
            <p:nvPr/>
          </p:nvSpPr>
          <p:spPr>
            <a:xfrm rot="5400000">
              <a:off x="9408515" y="3407857"/>
              <a:ext cx="759520" cy="1570165"/>
            </a:xfrm>
            <a:custGeom>
              <a:avLst/>
              <a:gdLst>
                <a:gd name="connsiteX0" fmla="*/ 0 w 640876"/>
                <a:gd name="connsiteY0" fmla="*/ 1832523 h 1836301"/>
                <a:gd name="connsiteX1" fmla="*/ 0 w 640876"/>
                <a:gd name="connsiteY1" fmla="*/ 0 h 1836301"/>
                <a:gd name="connsiteX2" fmla="*/ 640876 w 640876"/>
                <a:gd name="connsiteY2" fmla="*/ 0 h 1836301"/>
                <a:gd name="connsiteX3" fmla="*/ 640876 w 640876"/>
                <a:gd name="connsiteY3" fmla="*/ 1832523 h 1836301"/>
                <a:gd name="connsiteX4" fmla="*/ 320438 w 640876"/>
                <a:gd name="connsiteY4" fmla="*/ 1618319 h 1836301"/>
                <a:gd name="connsiteX5" fmla="*/ 0 w 640876"/>
                <a:gd name="connsiteY5" fmla="*/ 1836301 h 1836301"/>
                <a:gd name="connsiteX6" fmla="*/ 0 w 640876"/>
                <a:gd name="connsiteY6" fmla="*/ 1832523 h 1836301"/>
                <a:gd name="connsiteX7" fmla="*/ 640876 w 640876"/>
                <a:gd name="connsiteY7" fmla="*/ 1832523 h 1836301"/>
                <a:gd name="connsiteX8" fmla="*/ 640876 w 640876"/>
                <a:gd name="connsiteY8" fmla="*/ 1836301 h 18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876" h="1836301">
                  <a:moveTo>
                    <a:pt x="0" y="1832523"/>
                  </a:moveTo>
                  <a:lnTo>
                    <a:pt x="0" y="0"/>
                  </a:lnTo>
                  <a:lnTo>
                    <a:pt x="640876" y="0"/>
                  </a:lnTo>
                  <a:lnTo>
                    <a:pt x="640876" y="1832523"/>
                  </a:lnTo>
                  <a:lnTo>
                    <a:pt x="320438" y="1618319"/>
                  </a:lnTo>
                  <a:close/>
                  <a:moveTo>
                    <a:pt x="0" y="1836301"/>
                  </a:moveTo>
                  <a:lnTo>
                    <a:pt x="0" y="1832523"/>
                  </a:lnTo>
                  <a:lnTo>
                    <a:pt x="640876" y="1832523"/>
                  </a:lnTo>
                  <a:lnTo>
                    <a:pt x="640876" y="1836301"/>
                  </a:lnTo>
                  <a:close/>
                </a:path>
              </a:pathLst>
            </a:cu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4" name="Picture 2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863" y="4250421"/>
              <a:ext cx="252000" cy="259983"/>
            </a:xfrm>
            <a:prstGeom prst="rect">
              <a:avLst/>
            </a:prstGeom>
          </p:spPr>
        </p:pic>
        <p:sp>
          <p:nvSpPr>
            <p:cNvPr id="85" name="TextBox 224"/>
            <p:cNvSpPr txBox="1"/>
            <p:nvPr/>
          </p:nvSpPr>
          <p:spPr>
            <a:xfrm>
              <a:off x="10080776" y="4318641"/>
              <a:ext cx="3321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6" name="Elbow Connector 225"/>
            <p:cNvCxnSpPr>
              <a:stCxn id="84" idx="3"/>
              <a:endCxn id="88" idx="2"/>
            </p:cNvCxnSpPr>
            <p:nvPr/>
          </p:nvCxnSpPr>
          <p:spPr>
            <a:xfrm flipV="1">
              <a:off x="9976863" y="4300429"/>
              <a:ext cx="303874" cy="79984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87" name="Rounded Rectangle 226"/>
            <p:cNvSpPr/>
            <p:nvPr/>
          </p:nvSpPr>
          <p:spPr>
            <a:xfrm>
              <a:off x="9276841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8" name="Rounded Rectangle 227"/>
            <p:cNvSpPr/>
            <p:nvPr/>
          </p:nvSpPr>
          <p:spPr>
            <a:xfrm>
              <a:off x="10100737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9" name="Straight Connector 228"/>
            <p:cNvCxnSpPr>
              <a:stCxn id="87" idx="3"/>
              <a:endCxn id="88" idx="1"/>
            </p:cNvCxnSpPr>
            <p:nvPr/>
          </p:nvCxnSpPr>
          <p:spPr>
            <a:xfrm>
              <a:off x="9636841" y="4120429"/>
              <a:ext cx="46389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0" name="TextBox 229"/>
            <p:cNvSpPr txBox="1"/>
            <p:nvPr/>
          </p:nvSpPr>
          <p:spPr>
            <a:xfrm>
              <a:off x="9665150" y="3907636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641" y="1756867"/>
            <a:ext cx="939951" cy="922809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23664" y="6225394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Lúcio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Levi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Moussa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Dingel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Juergen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Lambers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Salay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Rick and Selim,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Gehan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Syriani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Eugene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Wimmer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Manuel. (2014). 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Transformation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Intents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SoSyM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15(3), 647--684	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itchFamily="18" charset="2"/>
              </a:rPr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4"/>
          <p:cNvSpPr txBox="1"/>
          <p:nvPr/>
        </p:nvSpPr>
        <p:spPr>
          <a:xfrm>
            <a:off x="10188471" y="4595893"/>
            <a:ext cx="553353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MM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5"/>
          <p:cNvSpPr txBox="1"/>
          <p:nvPr/>
        </p:nvSpPr>
        <p:spPr>
          <a:xfrm>
            <a:off x="7639095" y="4595893"/>
            <a:ext cx="459907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6"/>
          <p:cNvSpPr txBox="1"/>
          <p:nvPr/>
        </p:nvSpPr>
        <p:spPr>
          <a:xfrm>
            <a:off x="7608168" y="5166542"/>
            <a:ext cx="449833" cy="4385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r>
              <a:rPr lang="fr-FR" sz="135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7"/>
          <p:cNvSpPr txBox="1"/>
          <p:nvPr/>
        </p:nvSpPr>
        <p:spPr>
          <a:xfrm>
            <a:off x="10273870" y="5166542"/>
            <a:ext cx="297768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7"/>
          <p:cNvCxnSpPr>
            <a:stCxn id="101" idx="1"/>
            <a:endCxn id="102" idx="3"/>
          </p:cNvCxnSpPr>
          <p:nvPr/>
        </p:nvCxnSpPr>
        <p:spPr>
          <a:xfrm flipH="1" flipV="1">
            <a:off x="8034204" y="4734392"/>
            <a:ext cx="2154266" cy="992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Isosceles Triangle 27"/>
          <p:cNvSpPr>
            <a:spLocks noChangeAspect="1"/>
          </p:cNvSpPr>
          <p:nvPr/>
        </p:nvSpPr>
        <p:spPr>
          <a:xfrm>
            <a:off x="7752082" y="4917008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Isosceles Triangle 30"/>
          <p:cNvSpPr>
            <a:spLocks noChangeAspect="1"/>
          </p:cNvSpPr>
          <p:nvPr/>
        </p:nvSpPr>
        <p:spPr>
          <a:xfrm>
            <a:off x="10341754" y="4906425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Arc 107"/>
          <p:cNvSpPr/>
          <p:nvPr/>
        </p:nvSpPr>
        <p:spPr>
          <a:xfrm>
            <a:off x="10297956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Arc 108"/>
          <p:cNvSpPr/>
          <p:nvPr/>
        </p:nvSpPr>
        <p:spPr>
          <a:xfrm>
            <a:off x="7744071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TextBox 2"/>
          <p:cNvSpPr txBox="1"/>
          <p:nvPr/>
        </p:nvSpPr>
        <p:spPr>
          <a:xfrm>
            <a:off x="10398332" y="5440245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TextBox 19"/>
          <p:cNvSpPr txBox="1"/>
          <p:nvPr/>
        </p:nvSpPr>
        <p:spPr>
          <a:xfrm>
            <a:off x="7903737" y="5420629"/>
            <a:ext cx="70507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Animation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TextBox 22"/>
          <p:cNvSpPr txBox="1"/>
          <p:nvPr/>
        </p:nvSpPr>
        <p:spPr>
          <a:xfrm>
            <a:off x="9442188" y="4687665"/>
            <a:ext cx="55542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Parsing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TextBox 23"/>
          <p:cNvSpPr txBox="1"/>
          <p:nvPr/>
        </p:nvSpPr>
        <p:spPr>
          <a:xfrm>
            <a:off x="8289856" y="4550039"/>
            <a:ext cx="69466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Rendering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Arc 113"/>
          <p:cNvSpPr/>
          <p:nvPr/>
        </p:nvSpPr>
        <p:spPr>
          <a:xfrm>
            <a:off x="10503755" y="4550039"/>
            <a:ext cx="223167" cy="616505"/>
          </a:xfrm>
          <a:prstGeom prst="arc">
            <a:avLst>
              <a:gd name="adj1" fmla="val 15004394"/>
              <a:gd name="adj2" fmla="val 10574101"/>
            </a:avLst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TextBox 15"/>
          <p:cNvSpPr txBox="1"/>
          <p:nvPr/>
        </p:nvSpPr>
        <p:spPr>
          <a:xfrm>
            <a:off x="10622584" y="4734394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9139966" y="2204864"/>
            <a:ext cx="1185912" cy="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8110651" y="3592849"/>
            <a:ext cx="502174" cy="290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960096" y="3415648"/>
            <a:ext cx="1255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MovePacman</a:t>
            </a:r>
            <a:endParaRPr lang="en-US" sz="135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579368" y="2258369"/>
            <a:ext cx="1431481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C1: CELL</a:t>
            </a:r>
            <a:endParaRPr lang="fr-FR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579368" y="2546447"/>
            <a:ext cx="1431481" cy="2475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  <a:p>
            <a:pPr defTabSz="1116574"/>
            <a:endParaRPr lang="en-GB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5" name="Connecteur droit 54"/>
          <p:cNvCxnSpPr>
            <a:stCxn id="53" idx="0"/>
          </p:cNvCxnSpPr>
          <p:nvPr/>
        </p:nvCxnSpPr>
        <p:spPr>
          <a:xfrm flipV="1">
            <a:off x="8295109" y="1945030"/>
            <a:ext cx="249163" cy="313339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arrow" w="med" len="lg"/>
            <a:tailEnd w="sm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8400300" y="1962628"/>
            <a:ext cx="3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in</a:t>
            </a:r>
            <a:endParaRPr lang="en-US" sz="135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788328" y="1512952"/>
            <a:ext cx="1260000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116574"/>
            <a:r>
              <a:rPr lang="fr-FR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p1:Pacman</a:t>
            </a:r>
            <a:endParaRPr lang="fr-FR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788328" y="1801030"/>
            <a:ext cx="1260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Snip and Round Single Corner Rectangle 133"/>
          <p:cNvSpPr/>
          <p:nvPr/>
        </p:nvSpPr>
        <p:spPr>
          <a:xfrm>
            <a:off x="620260" y="19889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1" name="Snip and Round Single Corner Rectangle 133"/>
          <p:cNvSpPr/>
          <p:nvPr/>
        </p:nvSpPr>
        <p:spPr>
          <a:xfrm>
            <a:off x="623392" y="3429104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2" name="Snip and Round Single Corner Rectangle 133"/>
          <p:cNvSpPr/>
          <p:nvPr/>
        </p:nvSpPr>
        <p:spPr>
          <a:xfrm>
            <a:off x="620261" y="47971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22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9" grpId="0"/>
      <p:bldP spid="53" grpId="0" animBg="1"/>
      <p:bldP spid="54" grpId="0" animBg="1"/>
      <p:bldP spid="58" grpId="0"/>
      <p:bldP spid="59" grpId="0" animBg="1"/>
      <p:bldP spid="60" grpId="0" animBg="1"/>
      <p:bldP spid="49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10201"/>
            <a:ext cx="12192000" cy="790787"/>
          </a:xfrm>
        </p:spPr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Coordinating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Trafos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Animations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07568" y="1628800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Executing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one Transformation Unit (TU) triggers the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of one, or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Animation Unit(s) (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Aus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1271464" y="3246001"/>
            <a:ext cx="9649072" cy="1695167"/>
          </a:xfrm>
          <a:prstGeom prst="roundRect">
            <a:avLst>
              <a:gd name="adj" fmla="val 3073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à coins arrondis 40"/>
          <p:cNvSpPr/>
          <p:nvPr/>
        </p:nvSpPr>
        <p:spPr>
          <a:xfrm>
            <a:off x="1272536" y="2636912"/>
            <a:ext cx="9648000" cy="396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èche droite 41"/>
          <p:cNvSpPr/>
          <p:nvPr/>
        </p:nvSpPr>
        <p:spPr>
          <a:xfrm>
            <a:off x="1336318" y="2652086"/>
            <a:ext cx="2365320" cy="3600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èche droite 42"/>
          <p:cNvSpPr/>
          <p:nvPr/>
        </p:nvSpPr>
        <p:spPr>
          <a:xfrm>
            <a:off x="3755478" y="2652086"/>
            <a:ext cx="2389185" cy="3600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lèche droite 58"/>
          <p:cNvSpPr/>
          <p:nvPr/>
        </p:nvSpPr>
        <p:spPr>
          <a:xfrm>
            <a:off x="8661271" y="2653207"/>
            <a:ext cx="2187257" cy="3600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lèche droite 63"/>
          <p:cNvSpPr/>
          <p:nvPr/>
        </p:nvSpPr>
        <p:spPr>
          <a:xfrm>
            <a:off x="3768400" y="3717032"/>
            <a:ext cx="936104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2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èche droite 67"/>
          <p:cNvSpPr/>
          <p:nvPr/>
        </p:nvSpPr>
        <p:spPr>
          <a:xfrm>
            <a:off x="3786498" y="4126954"/>
            <a:ext cx="2358165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3696391" y="2816912"/>
            <a:ext cx="0" cy="64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768400" y="2793971"/>
            <a:ext cx="0" cy="1116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V="1">
            <a:off x="4704504" y="3514051"/>
            <a:ext cx="0" cy="43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 flipV="1">
            <a:off x="6139417" y="2828359"/>
            <a:ext cx="0" cy="151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3768400" y="3861048"/>
            <a:ext cx="0" cy="504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1343472" y="2938043"/>
            <a:ext cx="0" cy="43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Flèche droite 75"/>
          <p:cNvSpPr/>
          <p:nvPr/>
        </p:nvSpPr>
        <p:spPr>
          <a:xfrm>
            <a:off x="8667403" y="3270583"/>
            <a:ext cx="941088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èche droite 83"/>
          <p:cNvSpPr/>
          <p:nvPr/>
        </p:nvSpPr>
        <p:spPr>
          <a:xfrm>
            <a:off x="9608491" y="3263981"/>
            <a:ext cx="1240037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Connecteur droit avec flèche 84"/>
          <p:cNvCxnSpPr/>
          <p:nvPr/>
        </p:nvCxnSpPr>
        <p:spPr>
          <a:xfrm>
            <a:off x="8665205" y="2937987"/>
            <a:ext cx="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9606294" y="2922001"/>
            <a:ext cx="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6293926" y="4334907"/>
            <a:ext cx="882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err="1" smtClean="0"/>
              <a:t>dependency</a:t>
            </a:r>
            <a:endParaRPr lang="en-US" sz="900" dirty="0"/>
          </a:p>
        </p:txBody>
      </p:sp>
      <p:sp>
        <p:nvSpPr>
          <p:cNvPr id="92" name="Arc 91"/>
          <p:cNvSpPr/>
          <p:nvPr/>
        </p:nvSpPr>
        <p:spPr>
          <a:xfrm rot="18015857">
            <a:off x="6697092" y="4116751"/>
            <a:ext cx="540000" cy="576000"/>
          </a:xfrm>
          <a:prstGeom prst="arc">
            <a:avLst>
              <a:gd name="adj1" fmla="val 14276399"/>
              <a:gd name="adj2" fmla="val 21593485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èche droite 92"/>
          <p:cNvSpPr/>
          <p:nvPr/>
        </p:nvSpPr>
        <p:spPr>
          <a:xfrm>
            <a:off x="4717427" y="3263981"/>
            <a:ext cx="1152000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3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èche droite 93"/>
          <p:cNvSpPr/>
          <p:nvPr/>
        </p:nvSpPr>
        <p:spPr>
          <a:xfrm>
            <a:off x="6195675" y="2648339"/>
            <a:ext cx="2419160" cy="3600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èche droite 94"/>
          <p:cNvSpPr/>
          <p:nvPr/>
        </p:nvSpPr>
        <p:spPr>
          <a:xfrm>
            <a:off x="6197873" y="3273922"/>
            <a:ext cx="941088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2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Connecteur droit avec flèche 95"/>
          <p:cNvCxnSpPr/>
          <p:nvPr/>
        </p:nvCxnSpPr>
        <p:spPr>
          <a:xfrm>
            <a:off x="6195674" y="2793971"/>
            <a:ext cx="0" cy="61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lèche droite 96"/>
          <p:cNvSpPr/>
          <p:nvPr/>
        </p:nvSpPr>
        <p:spPr>
          <a:xfrm>
            <a:off x="6197873" y="3722402"/>
            <a:ext cx="941088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èche droite 97"/>
          <p:cNvSpPr/>
          <p:nvPr/>
        </p:nvSpPr>
        <p:spPr>
          <a:xfrm>
            <a:off x="7157114" y="3722358"/>
            <a:ext cx="941088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èche droite 98"/>
          <p:cNvSpPr/>
          <p:nvPr/>
        </p:nvSpPr>
        <p:spPr>
          <a:xfrm>
            <a:off x="7154750" y="4133691"/>
            <a:ext cx="1432940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0" name="Connecteur droit avec flèche 99"/>
          <p:cNvCxnSpPr/>
          <p:nvPr/>
        </p:nvCxnSpPr>
        <p:spPr>
          <a:xfrm flipV="1">
            <a:off x="8588942" y="4327316"/>
            <a:ext cx="722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lèche droite 100"/>
          <p:cNvSpPr/>
          <p:nvPr/>
        </p:nvSpPr>
        <p:spPr>
          <a:xfrm>
            <a:off x="7152775" y="4581128"/>
            <a:ext cx="1432940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Connecteur droit avec flèche 101"/>
          <p:cNvCxnSpPr/>
          <p:nvPr/>
        </p:nvCxnSpPr>
        <p:spPr>
          <a:xfrm>
            <a:off x="7152775" y="3861048"/>
            <a:ext cx="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10848528" y="2828359"/>
            <a:ext cx="0" cy="61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lèche droite 37"/>
          <p:cNvSpPr/>
          <p:nvPr/>
        </p:nvSpPr>
        <p:spPr>
          <a:xfrm>
            <a:off x="1346702" y="3273922"/>
            <a:ext cx="2358165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1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10201"/>
            <a:ext cx="12192000" cy="790787"/>
          </a:xfrm>
        </p:spPr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Coordinating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Trafos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Animations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07568" y="1628800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Executing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one Transformation Unit (TU) triggers the </a:t>
            </a: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execution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of one, or </a:t>
            </a: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several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, Animation Unit(s) (</a:t>
            </a:r>
            <a:r>
              <a:rPr kumimoji="0" lang="fr-FR" sz="2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Aus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1271464" y="3246001"/>
            <a:ext cx="9649072" cy="1695167"/>
          </a:xfrm>
          <a:prstGeom prst="roundRect">
            <a:avLst>
              <a:gd name="adj" fmla="val 3073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ectangle à coins arrondis 40"/>
          <p:cNvSpPr/>
          <p:nvPr/>
        </p:nvSpPr>
        <p:spPr>
          <a:xfrm>
            <a:off x="1272536" y="2636912"/>
            <a:ext cx="9648000" cy="396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Flèche droite 41"/>
          <p:cNvSpPr/>
          <p:nvPr/>
        </p:nvSpPr>
        <p:spPr>
          <a:xfrm>
            <a:off x="1336318" y="2652086"/>
            <a:ext cx="2365320" cy="360040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0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èche droite 42"/>
          <p:cNvSpPr/>
          <p:nvPr/>
        </p:nvSpPr>
        <p:spPr>
          <a:xfrm>
            <a:off x="3755478" y="2652086"/>
            <a:ext cx="2389185" cy="360040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sz="10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lèche droite 58"/>
          <p:cNvSpPr/>
          <p:nvPr/>
        </p:nvSpPr>
        <p:spPr>
          <a:xfrm>
            <a:off x="8661271" y="2653207"/>
            <a:ext cx="2187257" cy="360040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  <a:endParaRPr lang="en-US" sz="10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lèche droite 63"/>
          <p:cNvSpPr/>
          <p:nvPr/>
        </p:nvSpPr>
        <p:spPr>
          <a:xfrm>
            <a:off x="3768400" y="3717032"/>
            <a:ext cx="936104" cy="360040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2</a:t>
            </a: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èche droite 67"/>
          <p:cNvSpPr/>
          <p:nvPr/>
        </p:nvSpPr>
        <p:spPr>
          <a:xfrm>
            <a:off x="3786498" y="4126954"/>
            <a:ext cx="2358165" cy="360040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1</a:t>
            </a: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3696391" y="2816912"/>
            <a:ext cx="0" cy="64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768400" y="2793971"/>
            <a:ext cx="0" cy="1116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 flipV="1">
            <a:off x="6139417" y="2828359"/>
            <a:ext cx="0" cy="151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3768400" y="3861048"/>
            <a:ext cx="0" cy="504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1343472" y="2938043"/>
            <a:ext cx="0" cy="43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Flèche droite 75"/>
          <p:cNvSpPr/>
          <p:nvPr/>
        </p:nvSpPr>
        <p:spPr>
          <a:xfrm>
            <a:off x="8667403" y="3270583"/>
            <a:ext cx="941088" cy="360040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7</a:t>
            </a: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èche droite 83"/>
          <p:cNvSpPr/>
          <p:nvPr/>
        </p:nvSpPr>
        <p:spPr>
          <a:xfrm>
            <a:off x="9608491" y="3263981"/>
            <a:ext cx="1240037" cy="360040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8</a:t>
            </a: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Connecteur droit avec flèche 84"/>
          <p:cNvCxnSpPr/>
          <p:nvPr/>
        </p:nvCxnSpPr>
        <p:spPr>
          <a:xfrm>
            <a:off x="8665205" y="2937987"/>
            <a:ext cx="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9606294" y="2922001"/>
            <a:ext cx="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6293926" y="4334907"/>
            <a:ext cx="882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dependency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2" name="Arc 91"/>
          <p:cNvSpPr/>
          <p:nvPr/>
        </p:nvSpPr>
        <p:spPr>
          <a:xfrm rot="18015857">
            <a:off x="6697092" y="4116751"/>
            <a:ext cx="540000" cy="576000"/>
          </a:xfrm>
          <a:prstGeom prst="arc">
            <a:avLst>
              <a:gd name="adj1" fmla="val 14276399"/>
              <a:gd name="adj2" fmla="val 21593485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Flèche droite 92"/>
          <p:cNvSpPr/>
          <p:nvPr/>
        </p:nvSpPr>
        <p:spPr>
          <a:xfrm>
            <a:off x="4717427" y="3263981"/>
            <a:ext cx="1152000" cy="360040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3</a:t>
            </a: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èche droite 93"/>
          <p:cNvSpPr/>
          <p:nvPr/>
        </p:nvSpPr>
        <p:spPr>
          <a:xfrm>
            <a:off x="6195675" y="2648339"/>
            <a:ext cx="2419160" cy="360040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en-US" sz="105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èche droite 94"/>
          <p:cNvSpPr/>
          <p:nvPr/>
        </p:nvSpPr>
        <p:spPr>
          <a:xfrm>
            <a:off x="6197873" y="3273922"/>
            <a:ext cx="941088" cy="360040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2</a:t>
            </a: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Connecteur droit avec flèche 95"/>
          <p:cNvCxnSpPr/>
          <p:nvPr/>
        </p:nvCxnSpPr>
        <p:spPr>
          <a:xfrm>
            <a:off x="6195674" y="2793971"/>
            <a:ext cx="0" cy="61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lèche droite 96"/>
          <p:cNvSpPr/>
          <p:nvPr/>
        </p:nvSpPr>
        <p:spPr>
          <a:xfrm>
            <a:off x="6197873" y="3722402"/>
            <a:ext cx="941088" cy="360040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4</a:t>
            </a: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èche droite 97"/>
          <p:cNvSpPr/>
          <p:nvPr/>
        </p:nvSpPr>
        <p:spPr>
          <a:xfrm>
            <a:off x="7157114" y="3722358"/>
            <a:ext cx="941088" cy="360040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5</a:t>
            </a: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èche droite 98"/>
          <p:cNvSpPr/>
          <p:nvPr/>
        </p:nvSpPr>
        <p:spPr>
          <a:xfrm>
            <a:off x="7154750" y="4133691"/>
            <a:ext cx="1432940" cy="360040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6</a:t>
            </a: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0" name="Connecteur droit avec flèche 99"/>
          <p:cNvCxnSpPr/>
          <p:nvPr/>
        </p:nvCxnSpPr>
        <p:spPr>
          <a:xfrm flipV="1">
            <a:off x="8588942" y="4327316"/>
            <a:ext cx="722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lèche droite 100"/>
          <p:cNvSpPr/>
          <p:nvPr/>
        </p:nvSpPr>
        <p:spPr>
          <a:xfrm>
            <a:off x="7152775" y="4581128"/>
            <a:ext cx="1432940" cy="360040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6</a:t>
            </a: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Connecteur droit avec flèche 101"/>
          <p:cNvCxnSpPr/>
          <p:nvPr/>
        </p:nvCxnSpPr>
        <p:spPr>
          <a:xfrm>
            <a:off x="7152775" y="3861048"/>
            <a:ext cx="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10848528" y="2828359"/>
            <a:ext cx="0" cy="61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lèche droite 37"/>
          <p:cNvSpPr/>
          <p:nvPr/>
        </p:nvSpPr>
        <p:spPr>
          <a:xfrm>
            <a:off x="1346702" y="3273922"/>
            <a:ext cx="2358165" cy="360040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1</a:t>
            </a:r>
            <a:endParaRPr 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Connecteur droit avec flèche 35"/>
          <p:cNvCxnSpPr/>
          <p:nvPr/>
        </p:nvCxnSpPr>
        <p:spPr>
          <a:xfrm flipV="1">
            <a:off x="4704504" y="3429000"/>
            <a:ext cx="0" cy="43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0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Decoupling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3352" y="1622931"/>
            <a:ext cx="9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rgbClr val="FF0000"/>
                </a:solidFill>
              </a:rPr>
              <a:t>Tackle the Lack of ﬂexibility </a:t>
            </a:r>
            <a:r>
              <a:rPr lang="en-US" sz="1800" dirty="0" smtClean="0"/>
              <a:t>in MA specifications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rgbClr val="FF0000"/>
                </a:solidFill>
              </a:rPr>
              <a:t>Enable the reuse </a:t>
            </a:r>
            <a:r>
              <a:rPr lang="en-US" sz="1800" b="1" dirty="0">
                <a:solidFill>
                  <a:srgbClr val="FF0000"/>
                </a:solidFill>
              </a:rPr>
              <a:t>of </a:t>
            </a:r>
            <a:r>
              <a:rPr lang="en-US" sz="1800" b="1" dirty="0" smtClean="0">
                <a:solidFill>
                  <a:srgbClr val="FF0000"/>
                </a:solidFill>
              </a:rPr>
              <a:t>AUs </a:t>
            </a:r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423" y="2032039"/>
            <a:ext cx="5623076" cy="795085"/>
          </a:xfrm>
          <a:prstGeom prst="rect">
            <a:avLst/>
          </a:prstGeom>
        </p:spPr>
      </p:pic>
      <p:cxnSp>
        <p:nvCxnSpPr>
          <p:cNvPr id="25" name="Straight Connector 2"/>
          <p:cNvCxnSpPr/>
          <p:nvPr/>
        </p:nvCxnSpPr>
        <p:spPr>
          <a:xfrm>
            <a:off x="4908000" y="4573502"/>
            <a:ext cx="720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/>
          <p:cNvSpPr/>
          <p:nvPr/>
        </p:nvSpPr>
        <p:spPr>
          <a:xfrm>
            <a:off x="3755872" y="4356452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BE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BE" sz="1800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28080" y="4375502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28080" y="4892383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algn="ctr"/>
            <a:endParaRPr lang="fr-FR" sz="1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BE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628000" y="5409264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Connecteur en arc 6"/>
          <p:cNvCxnSpPr/>
          <p:nvPr/>
        </p:nvCxnSpPr>
        <p:spPr>
          <a:xfrm>
            <a:off x="5124024" y="4573502"/>
            <a:ext cx="504000" cy="504000"/>
          </a:xfrm>
          <a:prstGeom prst="curvedConnector3">
            <a:avLst>
              <a:gd name="adj1" fmla="val 41462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en arc 29"/>
          <p:cNvCxnSpPr/>
          <p:nvPr/>
        </p:nvCxnSpPr>
        <p:spPr>
          <a:xfrm>
            <a:off x="5124024" y="4573502"/>
            <a:ext cx="504000" cy="1044000"/>
          </a:xfrm>
          <a:prstGeom prst="curved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2"/>
          <p:cNvCxnSpPr/>
          <p:nvPr/>
        </p:nvCxnSpPr>
        <p:spPr>
          <a:xfrm>
            <a:off x="9439089" y="4598308"/>
            <a:ext cx="1224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8286961" y="4382284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666146" y="4401334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86961" y="5193582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Connecteur en arc 38"/>
          <p:cNvCxnSpPr/>
          <p:nvPr/>
        </p:nvCxnSpPr>
        <p:spPr>
          <a:xfrm flipV="1">
            <a:off x="9474937" y="4598308"/>
            <a:ext cx="864096" cy="831466"/>
          </a:xfrm>
          <a:prstGeom prst="curved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Parenthèse ouvrante 40"/>
          <p:cNvSpPr/>
          <p:nvPr/>
        </p:nvSpPr>
        <p:spPr>
          <a:xfrm>
            <a:off x="7995872" y="4212452"/>
            <a:ext cx="288032" cy="684000"/>
          </a:xfrm>
          <a:prstGeom prst="leftBracket">
            <a:avLst>
              <a:gd name="adj" fmla="val 31941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hèse ouvrante 41"/>
          <p:cNvSpPr/>
          <p:nvPr/>
        </p:nvSpPr>
        <p:spPr>
          <a:xfrm>
            <a:off x="7990449" y="5049582"/>
            <a:ext cx="288032" cy="684000"/>
          </a:xfrm>
          <a:prstGeom prst="leftBracket">
            <a:avLst>
              <a:gd name="adj" fmla="val 43745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248128" y="4370769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1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248128" y="5146904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2</a:t>
            </a:r>
            <a:endParaRPr lang="en-US" sz="1600" dirty="0"/>
          </a:p>
        </p:txBody>
      </p:sp>
      <p:cxnSp>
        <p:nvCxnSpPr>
          <p:cNvPr id="24" name="Straight Connector 2"/>
          <p:cNvCxnSpPr/>
          <p:nvPr/>
        </p:nvCxnSpPr>
        <p:spPr>
          <a:xfrm>
            <a:off x="1415480" y="4554452"/>
            <a:ext cx="720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Rectangle 33"/>
          <p:cNvSpPr/>
          <p:nvPr/>
        </p:nvSpPr>
        <p:spPr>
          <a:xfrm>
            <a:off x="263352" y="4337402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BE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BE" sz="1800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135560" y="4356452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3575720" y="4166260"/>
            <a:ext cx="0" cy="171101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>
            <a:off x="7104112" y="4166260"/>
            <a:ext cx="0" cy="171101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8" grpId="0" animBg="1"/>
      <p:bldP spid="41" grpId="0" animBg="1"/>
      <p:bldP spid="42" grpId="0" animBg="1"/>
      <p:bldP spid="43" grpId="0"/>
      <p:bldP spid="44" grpId="0"/>
      <p:bldP spid="34" grpId="0" animBg="1"/>
      <p:bldP spid="35" grpId="0" animBg="1"/>
    </p:bld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dirty="0">
            <a:solidFill>
              <a:srgbClr val="000000"/>
            </a:solidFill>
            <a:latin typeface="CMR9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48949</TotalTime>
  <Words>2596</Words>
  <Application>Microsoft Office PowerPoint</Application>
  <PresentationFormat>Grand écran</PresentationFormat>
  <Paragraphs>844</Paragraphs>
  <Slides>29</Slides>
  <Notes>29</Notes>
  <HiddenSlides>1</HiddenSlides>
  <MMClips>1</MMClips>
  <ScaleCrop>false</ScaleCrop>
  <HeadingPairs>
    <vt:vector size="6" baseType="variant">
      <vt:variant>
        <vt:lpstr>Polices utilisées</vt:lpstr>
      </vt:variant>
      <vt:variant>
        <vt:i4>24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55" baseType="lpstr">
      <vt:lpstr>MS PGothic</vt:lpstr>
      <vt:lpstr>MS PGothic</vt:lpstr>
      <vt:lpstr>Arial</vt:lpstr>
      <vt:lpstr>Calibri</vt:lpstr>
      <vt:lpstr>Cambria Math</vt:lpstr>
      <vt:lpstr>CMR9</vt:lpstr>
      <vt:lpstr>Comic Sans MS</vt:lpstr>
      <vt:lpstr>Consolas</vt:lpstr>
      <vt:lpstr>Courier</vt:lpstr>
      <vt:lpstr>Courier New</vt:lpstr>
      <vt:lpstr>Frutiger LT Std 45 Light</vt:lpstr>
      <vt:lpstr>Garamond</vt:lpstr>
      <vt:lpstr>LinLibertineT</vt:lpstr>
      <vt:lpstr>LinLibertineTB</vt:lpstr>
      <vt:lpstr>Lucida Sans Unicode</vt:lpstr>
      <vt:lpstr>Segoe UI Symbol</vt:lpstr>
      <vt:lpstr>SFORM9</vt:lpstr>
      <vt:lpstr>Times</vt:lpstr>
      <vt:lpstr>Times New Roman</vt:lpstr>
      <vt:lpstr>Times-Roman</vt:lpstr>
      <vt:lpstr>Verdana</vt:lpstr>
      <vt:lpstr>Wingdings</vt:lpstr>
      <vt:lpstr>Wingdings 2</vt:lpstr>
      <vt:lpstr>YouTube Sans</vt:lpstr>
      <vt:lpstr>UNamur</vt:lpstr>
      <vt:lpstr>1_UNamur</vt:lpstr>
      <vt:lpstr>Présentation PowerPoint</vt:lpstr>
      <vt:lpstr>Model Animator (MA)</vt:lpstr>
      <vt:lpstr>What we don’t address</vt:lpstr>
      <vt:lpstr>Roles in MDE</vt:lpstr>
      <vt:lpstr>Roles in MDE</vt:lpstr>
      <vt:lpstr>What is a Model Animation ?</vt:lpstr>
      <vt:lpstr>Coordinating Trafos and Animations</vt:lpstr>
      <vt:lpstr>Coordinating Trafos and Animations</vt:lpstr>
      <vt:lpstr>Decoupling TUs and AUs</vt:lpstr>
      <vt:lpstr>Decoupling TUs and AUs</vt:lpstr>
      <vt:lpstr>3 Key Challenges  </vt:lpstr>
      <vt:lpstr>A Simple FSM Metamodel </vt:lpstr>
      <vt:lpstr>Présentation PowerPoint</vt:lpstr>
      <vt:lpstr>Complex Rendering Patterns</vt:lpstr>
      <vt:lpstr>Complex Rendering Patterns</vt:lpstr>
      <vt:lpstr>Complex Rendering Patterns</vt:lpstr>
      <vt:lpstr>Providing “snapping” capabilities</vt:lpstr>
      <vt:lpstr>Integrating “insideness” natively </vt:lpstr>
      <vt:lpstr>Supporting animations natively </vt:lpstr>
      <vt:lpstr>Présentation PowerPoint</vt:lpstr>
      <vt:lpstr>De-/Re-Constructing MA</vt:lpstr>
      <vt:lpstr>MA Effects</vt:lpstr>
      <vt:lpstr>UA Scheduling</vt:lpstr>
      <vt:lpstr>Présentation PowerPoint</vt:lpstr>
      <vt:lpstr>UA Parameterization</vt:lpstr>
      <vt:lpstr>UA Parameterization</vt:lpstr>
      <vt:lpstr>UA Parameterization</vt:lpstr>
      <vt:lpstr>MT &lt; &gt; MA Coordination</vt:lpstr>
      <vt:lpstr>Conclusion</vt:lpstr>
    </vt:vector>
  </TitlesOfParts>
  <Company>University of Namur, Belgium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CCES Training Project Ruling</dc:title>
  <dc:creator>Moussa Amrani</dc:creator>
  <cp:keywords>CCES Training Project</cp:keywords>
  <cp:lastModifiedBy>Abdelkader Ouared</cp:lastModifiedBy>
  <cp:revision>3048</cp:revision>
  <cp:lastPrinted>2010-01-15T13:48:56Z</cp:lastPrinted>
  <dcterms:created xsi:type="dcterms:W3CDTF">2003-10-08T07:15:15Z</dcterms:created>
  <dcterms:modified xsi:type="dcterms:W3CDTF">2022-09-11T09:29:05Z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